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62"/>
  </p:normalViewPr>
  <p:slideViewPr>
    <p:cSldViewPr snapToGrid="0" snapToObjects="1">
      <p:cViewPr>
        <p:scale>
          <a:sx n="100" d="100"/>
          <a:sy n="100" d="100"/>
        </p:scale>
        <p:origin x="-4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B2393-EFE9-E840-8DD6-A394F3991F99}"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3FA3A-EA66-AA44-8ADF-B2C1E641CFF6}" type="slidenum">
              <a:rPr lang="en-US" smtClean="0"/>
              <a:t>‹#›</a:t>
            </a:fld>
            <a:endParaRPr lang="en-US"/>
          </a:p>
        </p:txBody>
      </p:sp>
    </p:spTree>
    <p:extLst>
      <p:ext uri="{BB962C8B-B14F-4D97-AF65-F5344CB8AC3E}">
        <p14:creationId xmlns:p14="http://schemas.microsoft.com/office/powerpoint/2010/main" val="210816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1847850"/>
            <a:ext cx="8870950" cy="499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9DD68-C1F6-442C-A016-A4EDC0A2EF50}" type="slidenum">
              <a:rPr lang="en-US" smtClean="0"/>
              <a:t>1</a:t>
            </a:fld>
            <a:endParaRPr lang="en-US"/>
          </a:p>
        </p:txBody>
      </p:sp>
    </p:spTree>
    <p:extLst>
      <p:ext uri="{BB962C8B-B14F-4D97-AF65-F5344CB8AC3E}">
        <p14:creationId xmlns:p14="http://schemas.microsoft.com/office/powerpoint/2010/main" val="249891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3974-F322-1143-9474-724C0FDBF9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38885E-A69E-3648-8529-03929B0DD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556B6-FC40-5940-944C-DCDE52EE698A}"/>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5" name="Footer Placeholder 4">
            <a:extLst>
              <a:ext uri="{FF2B5EF4-FFF2-40B4-BE49-F238E27FC236}">
                <a16:creationId xmlns:a16="http://schemas.microsoft.com/office/drawing/2014/main" id="{3F0C68E6-20A3-4A40-BDE7-DD93970A4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88AF-DAC8-1347-8ED9-8377B6E63087}"/>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366284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2224-B9AD-F54B-B9E2-FE956B1B41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1574C-7128-7847-8948-DF0D9CC67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2B38C-ED21-E941-8F9A-583B1F4467D7}"/>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5" name="Footer Placeholder 4">
            <a:extLst>
              <a:ext uri="{FF2B5EF4-FFF2-40B4-BE49-F238E27FC236}">
                <a16:creationId xmlns:a16="http://schemas.microsoft.com/office/drawing/2014/main" id="{4F120CB7-E270-3A43-BFBB-39849E04A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6E1C7-D28F-E648-A827-5D6E20F00FA6}"/>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97171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3DA49-C118-6849-A755-D5CDDAEF51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B3EE0E-30C9-3444-9DA7-D5143DD76E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4F212-9A8A-CA4E-B21A-4257325F1F9E}"/>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5" name="Footer Placeholder 4">
            <a:extLst>
              <a:ext uri="{FF2B5EF4-FFF2-40B4-BE49-F238E27FC236}">
                <a16:creationId xmlns:a16="http://schemas.microsoft.com/office/drawing/2014/main" id="{5C3D5DA1-D8F6-C843-B9DB-6F97EE786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D2A58-27FB-E143-928E-D1EFEC7A1233}"/>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296850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AFEF-336C-C248-99AF-1F55E252E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286D3B-ECF7-684C-9EDB-970C658F99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62BA0-D346-E849-9A38-A56E29002150}"/>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5" name="Footer Placeholder 4">
            <a:extLst>
              <a:ext uri="{FF2B5EF4-FFF2-40B4-BE49-F238E27FC236}">
                <a16:creationId xmlns:a16="http://schemas.microsoft.com/office/drawing/2014/main" id="{C1FB506F-41DC-984B-9ED9-96C4B1D6D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79CA9-145C-AB4F-B406-8E03180F8D76}"/>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315506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66E6-8EBD-9B4F-87C1-E3C0EBAA64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D750F7-11C2-F047-A284-C22E086B5F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21316-ED5B-A843-8468-27720FD43DA7}"/>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5" name="Footer Placeholder 4">
            <a:extLst>
              <a:ext uri="{FF2B5EF4-FFF2-40B4-BE49-F238E27FC236}">
                <a16:creationId xmlns:a16="http://schemas.microsoft.com/office/drawing/2014/main" id="{881C9397-F15B-CA44-97F2-B0B278596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9615A-B68E-1648-9AA1-B59F6EF3C151}"/>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299344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A12D-8FB6-4446-AA68-C3E8BD969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4E0DA7-FFC9-B347-BA7E-AE807DCC4C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3BC546-CB08-184B-9823-CDDE4BB885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F875A9-D7A6-1140-B84B-B1739079BC15}"/>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6" name="Footer Placeholder 5">
            <a:extLst>
              <a:ext uri="{FF2B5EF4-FFF2-40B4-BE49-F238E27FC236}">
                <a16:creationId xmlns:a16="http://schemas.microsoft.com/office/drawing/2014/main" id="{CFF02FCF-AE01-7E4B-8308-1936F05E0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84F1E-2764-AB49-A420-13BA14EAAB24}"/>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417929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91E7-C0A2-F740-B127-A56631BB7B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0936C-2A01-9847-B3C7-BCEA9FFB8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D25012-8593-0A44-93A7-CA4ACD047B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2F18C2-32AB-BC4A-A216-BCF0E7C1E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86B8CD-4FE8-FB48-8567-B0067C968F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356457-40B6-364F-9CC2-F16ACFFF0D7F}"/>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8" name="Footer Placeholder 7">
            <a:extLst>
              <a:ext uri="{FF2B5EF4-FFF2-40B4-BE49-F238E27FC236}">
                <a16:creationId xmlns:a16="http://schemas.microsoft.com/office/drawing/2014/main" id="{D8640D99-783F-B341-9A66-F172C22BE8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CFD291-9E54-334E-B2A9-10BD8A0723EB}"/>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175695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1846-011D-F64E-8F8D-C6298D5DD3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EBD178-046E-BD40-AB8E-948969E596D9}"/>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4" name="Footer Placeholder 3">
            <a:extLst>
              <a:ext uri="{FF2B5EF4-FFF2-40B4-BE49-F238E27FC236}">
                <a16:creationId xmlns:a16="http://schemas.microsoft.com/office/drawing/2014/main" id="{59AD4C7B-592A-EB4E-820E-6B62DF6F11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9C159A-87EC-2441-A6F9-F8F9AA804EFD}"/>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135868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F0B1C-ECC7-F246-8430-3D457E1845E1}"/>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3" name="Footer Placeholder 2">
            <a:extLst>
              <a:ext uri="{FF2B5EF4-FFF2-40B4-BE49-F238E27FC236}">
                <a16:creationId xmlns:a16="http://schemas.microsoft.com/office/drawing/2014/main" id="{EA369F30-5E54-574F-925A-9A22A09985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FB401E-5B05-6643-92F5-CB845E92F8AB}"/>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139178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742D-26B8-6049-ADB1-9C783D69B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8FA9EC-B553-154C-995B-FBC7A5660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C3EF57-7DAB-F24C-BBF4-D1620077E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50CC61-4264-9F4F-B4DF-BB54723FD642}"/>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6" name="Footer Placeholder 5">
            <a:extLst>
              <a:ext uri="{FF2B5EF4-FFF2-40B4-BE49-F238E27FC236}">
                <a16:creationId xmlns:a16="http://schemas.microsoft.com/office/drawing/2014/main" id="{A31A81C9-92B0-BC4F-8BB6-E9A48222A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9F5FEF-0076-F240-9DD1-D4D131FF046B}"/>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367465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3327-F540-5D4B-8935-021996FFE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A8A1C4-8A43-224F-A39B-167705843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F47EFC-3AF2-A44D-B29D-31B85D59D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FC2F0-D245-824B-B62D-403AABB0BD07}"/>
              </a:ext>
            </a:extLst>
          </p:cNvPr>
          <p:cNvSpPr>
            <a:spLocks noGrp="1"/>
          </p:cNvSpPr>
          <p:nvPr>
            <p:ph type="dt" sz="half" idx="10"/>
          </p:nvPr>
        </p:nvSpPr>
        <p:spPr/>
        <p:txBody>
          <a:bodyPr/>
          <a:lstStyle/>
          <a:p>
            <a:fld id="{1C1D3CA1-01DB-364E-BF1F-03DC5F6B3953}" type="datetimeFigureOut">
              <a:rPr lang="en-US" smtClean="0"/>
              <a:t>3/14/2025</a:t>
            </a:fld>
            <a:endParaRPr lang="en-US"/>
          </a:p>
        </p:txBody>
      </p:sp>
      <p:sp>
        <p:nvSpPr>
          <p:cNvPr id="6" name="Footer Placeholder 5">
            <a:extLst>
              <a:ext uri="{FF2B5EF4-FFF2-40B4-BE49-F238E27FC236}">
                <a16:creationId xmlns:a16="http://schemas.microsoft.com/office/drawing/2014/main" id="{672562FE-0598-3F47-A8F7-80702377D6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0F3E2-8571-A744-B0B9-AA67A44D11E9}"/>
              </a:ext>
            </a:extLst>
          </p:cNvPr>
          <p:cNvSpPr>
            <a:spLocks noGrp="1"/>
          </p:cNvSpPr>
          <p:nvPr>
            <p:ph type="sldNum" sz="quarter" idx="12"/>
          </p:nvPr>
        </p:nvSpPr>
        <p:spPr/>
        <p:txBody>
          <a:bodyPr/>
          <a:lstStyle/>
          <a:p>
            <a:fld id="{7F9A8A69-DAFD-6941-897D-81FB8C596B88}" type="slidenum">
              <a:rPr lang="en-US" smtClean="0"/>
              <a:t>‹#›</a:t>
            </a:fld>
            <a:endParaRPr lang="en-US"/>
          </a:p>
        </p:txBody>
      </p:sp>
    </p:spTree>
    <p:extLst>
      <p:ext uri="{BB962C8B-B14F-4D97-AF65-F5344CB8AC3E}">
        <p14:creationId xmlns:p14="http://schemas.microsoft.com/office/powerpoint/2010/main" val="412689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AAA9B-BCC4-B24D-8BF8-B99B49B6F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C2B661-A399-6F4D-9F51-FE2A3091A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6062B-7785-2447-B84C-45A737005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D3CA1-01DB-364E-BF1F-03DC5F6B3953}" type="datetimeFigureOut">
              <a:rPr lang="en-US" smtClean="0"/>
              <a:t>3/14/2025</a:t>
            </a:fld>
            <a:endParaRPr lang="en-US"/>
          </a:p>
        </p:txBody>
      </p:sp>
      <p:sp>
        <p:nvSpPr>
          <p:cNvPr id="5" name="Footer Placeholder 4">
            <a:extLst>
              <a:ext uri="{FF2B5EF4-FFF2-40B4-BE49-F238E27FC236}">
                <a16:creationId xmlns:a16="http://schemas.microsoft.com/office/drawing/2014/main" id="{7F49B484-63E9-C54D-95E5-A9484FBB6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69FE02-4C50-0C43-9050-372FA3F59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A8A69-DAFD-6941-897D-81FB8C596B88}" type="slidenum">
              <a:rPr lang="en-US" smtClean="0"/>
              <a:t>‹#›</a:t>
            </a:fld>
            <a:endParaRPr lang="en-US"/>
          </a:p>
        </p:txBody>
      </p:sp>
    </p:spTree>
    <p:extLst>
      <p:ext uri="{BB962C8B-B14F-4D97-AF65-F5344CB8AC3E}">
        <p14:creationId xmlns:p14="http://schemas.microsoft.com/office/powerpoint/2010/main" val="1413765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adapt.digital/insights/leveraging-laravel-for-innovative-healthcare-solutions"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3753" y="1219565"/>
            <a:ext cx="4965190" cy="72521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193628" rIns="96814" bIns="48407" rtlCol="0" anchor="t" anchorCtr="0"/>
          <a:lstStyle/>
          <a:p>
            <a:r>
              <a:rPr lang="en-US" sz="750" dirty="0">
                <a:solidFill>
                  <a:schemeClr val="tx1"/>
                </a:solidFill>
              </a:rPr>
              <a:t>Telemedicine, while transformative, requires a sophisticated blend of infrastructure, security, and streamlined workflows to succeed. To address these challenges and meet patient expectations at Kijabe Hospital, a custom telemedicine platform built using the Laravel PHP framework and DevOps practices offers a scalable, secure, and efficient solution. Adoption of this platform could bridge the need for telemedicine solutions in the market</a:t>
            </a:r>
          </a:p>
        </p:txBody>
      </p:sp>
      <p:sp>
        <p:nvSpPr>
          <p:cNvPr id="5" name="Rectangle 4"/>
          <p:cNvSpPr/>
          <p:nvPr/>
        </p:nvSpPr>
        <p:spPr>
          <a:xfrm>
            <a:off x="1023753" y="1219566"/>
            <a:ext cx="4965190" cy="139072"/>
          </a:xfrm>
          <a:prstGeom prst="rect">
            <a:avLst/>
          </a:prstGeom>
          <a:solidFill>
            <a:srgbClr val="A30D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48407" rIns="96814" bIns="48407" rtlCol="0" anchor="ctr"/>
          <a:lstStyle/>
          <a:p>
            <a:r>
              <a:rPr lang="en-US" sz="1059" dirty="0"/>
              <a:t>Background</a:t>
            </a:r>
          </a:p>
        </p:txBody>
      </p:sp>
      <p:sp>
        <p:nvSpPr>
          <p:cNvPr id="8" name="Rectangle 7"/>
          <p:cNvSpPr/>
          <p:nvPr/>
        </p:nvSpPr>
        <p:spPr>
          <a:xfrm>
            <a:off x="1023751" y="2007265"/>
            <a:ext cx="4965190" cy="66061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162098" rIns="96814" bIns="48407" rtlCol="0" anchor="t" anchorCtr="0"/>
          <a:lstStyle/>
          <a:p>
            <a:r>
              <a:rPr lang="en-US" sz="750" dirty="0">
                <a:solidFill>
                  <a:schemeClr val="tx1"/>
                </a:solidFill>
              </a:rPr>
              <a:t>Develop and deploy a telemedicine platform using Laravel and DevOps practices to enable online consultations, appointment scheduling, and real-time patient data access for Kijabe Hospital.</a:t>
            </a:r>
          </a:p>
        </p:txBody>
      </p:sp>
      <p:sp>
        <p:nvSpPr>
          <p:cNvPr id="9" name="Rectangle 8"/>
          <p:cNvSpPr/>
          <p:nvPr/>
        </p:nvSpPr>
        <p:spPr>
          <a:xfrm>
            <a:off x="1023751" y="2000409"/>
            <a:ext cx="4965190" cy="139072"/>
          </a:xfrm>
          <a:prstGeom prst="rect">
            <a:avLst/>
          </a:prstGeom>
          <a:solidFill>
            <a:srgbClr val="A30D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48407" rIns="96814" bIns="48407" rtlCol="0" anchor="ctr"/>
          <a:lstStyle/>
          <a:p>
            <a:r>
              <a:rPr lang="en-US" sz="1059" dirty="0"/>
              <a:t>Target State: SMART Goal</a:t>
            </a:r>
          </a:p>
        </p:txBody>
      </p:sp>
      <p:sp>
        <p:nvSpPr>
          <p:cNvPr id="10" name="Rectangle 9"/>
          <p:cNvSpPr/>
          <p:nvPr/>
        </p:nvSpPr>
        <p:spPr>
          <a:xfrm>
            <a:off x="1023751" y="2747577"/>
            <a:ext cx="4965190" cy="244787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193628" rIns="96814" bIns="48407" rtlCol="0" anchor="t" anchorCtr="0"/>
          <a:lstStyle/>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b="1" dirty="0">
              <a:solidFill>
                <a:schemeClr val="tx1"/>
              </a:solidFill>
            </a:endParaRPr>
          </a:p>
        </p:txBody>
      </p:sp>
      <p:sp>
        <p:nvSpPr>
          <p:cNvPr id="11" name="Rectangle 10"/>
          <p:cNvSpPr/>
          <p:nvPr/>
        </p:nvSpPr>
        <p:spPr>
          <a:xfrm>
            <a:off x="1023753" y="2729304"/>
            <a:ext cx="4965190" cy="139072"/>
          </a:xfrm>
          <a:prstGeom prst="rect">
            <a:avLst/>
          </a:prstGeom>
          <a:solidFill>
            <a:srgbClr val="A30D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48407" rIns="96814" bIns="48407" rtlCol="0" anchor="ctr"/>
          <a:lstStyle/>
          <a:p>
            <a:r>
              <a:rPr lang="en-US" sz="1100" dirty="0"/>
              <a:t>Unified Modeling Language Blueprint for Kijabe Hospital Telemedicine System</a:t>
            </a:r>
          </a:p>
        </p:txBody>
      </p:sp>
      <p:sp>
        <p:nvSpPr>
          <p:cNvPr id="16" name="Rectangle 15"/>
          <p:cNvSpPr/>
          <p:nvPr/>
        </p:nvSpPr>
        <p:spPr>
          <a:xfrm>
            <a:off x="1023753" y="5241533"/>
            <a:ext cx="4965190" cy="150543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193628" rIns="96814" bIns="48407" rtlCol="0" anchor="t" anchorCtr="0"/>
          <a:lstStyle/>
          <a:p>
            <a:r>
              <a:rPr lang="en-US" sz="750" dirty="0">
                <a:solidFill>
                  <a:schemeClr val="tx1"/>
                </a:solidFill>
              </a:rPr>
              <a:t>Frontend: Vue.js with Tailwind CSS used for patient and doctor interfaces.</a:t>
            </a:r>
          </a:p>
          <a:p>
            <a:r>
              <a:rPr lang="en-US" sz="750" dirty="0">
                <a:solidFill>
                  <a:schemeClr val="tx1"/>
                </a:solidFill>
              </a:rPr>
              <a:t>Backend: Laravel 11 handling the business logic, authentication, and WebRTC Signaling</a:t>
            </a:r>
          </a:p>
          <a:p>
            <a:r>
              <a:rPr lang="en-US" sz="750" dirty="0">
                <a:solidFill>
                  <a:schemeClr val="tx1"/>
                </a:solidFill>
              </a:rPr>
              <a:t>Realtime Communication: WebRTC for video/audio, with Laravel Echo and Pusher for notifications and signaling.</a:t>
            </a:r>
          </a:p>
          <a:p>
            <a:r>
              <a:rPr lang="en-US" sz="750" dirty="0">
                <a:solidFill>
                  <a:schemeClr val="tx1"/>
                </a:solidFill>
              </a:rPr>
              <a:t>Database:</a:t>
            </a:r>
          </a:p>
          <a:p>
            <a:pPr lvl="1"/>
            <a:r>
              <a:rPr lang="en-US" sz="750" dirty="0">
                <a:solidFill>
                  <a:schemeClr val="tx1"/>
                </a:solidFill>
              </a:rPr>
              <a:t>Primary Database: MySQL for patient specific data </a:t>
            </a:r>
            <a:r>
              <a:rPr lang="en-US" sz="750" dirty="0" err="1">
                <a:solidFill>
                  <a:schemeClr val="tx1"/>
                </a:solidFill>
              </a:rPr>
              <a:t>eg</a:t>
            </a:r>
            <a:r>
              <a:rPr lang="en-US" sz="750" dirty="0">
                <a:solidFill>
                  <a:schemeClr val="tx1"/>
                </a:solidFill>
              </a:rPr>
              <a:t> patient self registration and appointment</a:t>
            </a:r>
          </a:p>
          <a:p>
            <a:pPr lvl="1"/>
            <a:r>
              <a:rPr lang="en-US" sz="750" dirty="0">
                <a:solidFill>
                  <a:schemeClr val="tx1"/>
                </a:solidFill>
              </a:rPr>
              <a:t>Remote Database: Planned integration to SmartCare database through remote SQLSRV</a:t>
            </a:r>
          </a:p>
          <a:p>
            <a:r>
              <a:rPr lang="en-US" sz="750" dirty="0">
                <a:solidFill>
                  <a:schemeClr val="tx1"/>
                </a:solidFill>
              </a:rPr>
              <a:t>Deployment: Local environment, Linux Server </a:t>
            </a:r>
          </a:p>
          <a:p>
            <a:endParaRPr lang="en-US" sz="750" dirty="0">
              <a:solidFill>
                <a:schemeClr val="tx1"/>
              </a:solidFill>
            </a:endParaRPr>
          </a:p>
          <a:p>
            <a:r>
              <a:rPr lang="en-US" sz="750" dirty="0">
                <a:solidFill>
                  <a:schemeClr val="tx1"/>
                </a:solidFill>
              </a:rPr>
              <a:t>Laravel is scalable and will support growing patient demand as proper marketing for the service line ensues. The experience in the first quarter of 2025 is also spelling out key drivers for the already robust platform to support the telemedicine business. </a:t>
            </a: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p:txBody>
      </p:sp>
      <p:sp>
        <p:nvSpPr>
          <p:cNvPr id="17" name="Rectangle 16"/>
          <p:cNvSpPr/>
          <p:nvPr/>
        </p:nvSpPr>
        <p:spPr>
          <a:xfrm>
            <a:off x="1023753" y="5241532"/>
            <a:ext cx="4965190" cy="139072"/>
          </a:xfrm>
          <a:prstGeom prst="rect">
            <a:avLst/>
          </a:prstGeom>
          <a:solidFill>
            <a:srgbClr val="A30D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48407" rIns="96814" bIns="48407" rtlCol="0" anchor="ctr"/>
          <a:lstStyle/>
          <a:p>
            <a:r>
              <a:rPr lang="en-US" sz="1059" dirty="0"/>
              <a:t>Analysis</a:t>
            </a:r>
          </a:p>
        </p:txBody>
      </p:sp>
      <p:sp>
        <p:nvSpPr>
          <p:cNvPr id="18" name="Rectangle 17"/>
          <p:cNvSpPr/>
          <p:nvPr/>
        </p:nvSpPr>
        <p:spPr>
          <a:xfrm>
            <a:off x="6200382" y="611469"/>
            <a:ext cx="1501486" cy="139072"/>
          </a:xfrm>
          <a:prstGeom prst="rect">
            <a:avLst/>
          </a:prstGeom>
          <a:solidFill>
            <a:srgbClr val="A30D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48407" rIns="96814" bIns="48407" rtlCol="0" anchor="ctr"/>
          <a:lstStyle/>
          <a:p>
            <a:r>
              <a:rPr lang="en-US" sz="1059" dirty="0"/>
              <a:t>Key Drivers</a:t>
            </a:r>
          </a:p>
        </p:txBody>
      </p:sp>
      <p:sp>
        <p:nvSpPr>
          <p:cNvPr id="12" name="Rectangle 11"/>
          <p:cNvSpPr/>
          <p:nvPr/>
        </p:nvSpPr>
        <p:spPr>
          <a:xfrm>
            <a:off x="6200382" y="840077"/>
            <a:ext cx="1501486" cy="556288"/>
          </a:xfrm>
          <a:prstGeom prst="rect">
            <a:avLst/>
          </a:prstGeom>
          <a:ln>
            <a:solidFill>
              <a:srgbClr val="000099"/>
            </a:solidFill>
          </a:ln>
        </p:spPr>
        <p:style>
          <a:lnRef idx="2">
            <a:schemeClr val="dk1"/>
          </a:lnRef>
          <a:fillRef idx="1">
            <a:schemeClr val="lt1"/>
          </a:fillRef>
          <a:effectRef idx="0">
            <a:schemeClr val="dk1"/>
          </a:effectRef>
          <a:fontRef idx="minor">
            <a:schemeClr val="dk1"/>
          </a:fontRef>
        </p:style>
        <p:txBody>
          <a:bodyPr lIns="96814" tIns="48407" rIns="96814" bIns="48407" rtlCol="0" anchor="ctr"/>
          <a:lstStyle/>
          <a:p>
            <a:pPr algn="ctr"/>
            <a:r>
              <a:rPr lang="en-US" sz="955" dirty="0"/>
              <a:t>Right Technology Stack</a:t>
            </a:r>
          </a:p>
        </p:txBody>
      </p:sp>
      <p:sp>
        <p:nvSpPr>
          <p:cNvPr id="22" name="Rectangle 21"/>
          <p:cNvSpPr/>
          <p:nvPr/>
        </p:nvSpPr>
        <p:spPr>
          <a:xfrm>
            <a:off x="6200382" y="1458085"/>
            <a:ext cx="1501486" cy="556288"/>
          </a:xfrm>
          <a:prstGeom prst="rect">
            <a:avLst/>
          </a:prstGeom>
          <a:ln>
            <a:solidFill>
              <a:srgbClr val="33CC33"/>
            </a:solidFill>
          </a:ln>
        </p:spPr>
        <p:style>
          <a:lnRef idx="2">
            <a:schemeClr val="dk1"/>
          </a:lnRef>
          <a:fillRef idx="1">
            <a:schemeClr val="lt1"/>
          </a:fillRef>
          <a:effectRef idx="0">
            <a:schemeClr val="dk1"/>
          </a:effectRef>
          <a:fontRef idx="minor">
            <a:schemeClr val="dk1"/>
          </a:fontRef>
        </p:style>
        <p:txBody>
          <a:bodyPr lIns="96814" tIns="48407" rIns="96814" bIns="48407" rtlCol="0" anchor="ctr"/>
          <a:lstStyle/>
          <a:p>
            <a:pPr algn="ctr"/>
            <a:r>
              <a:rPr lang="en-US" sz="955" dirty="0"/>
              <a:t>Marketing</a:t>
            </a:r>
          </a:p>
        </p:txBody>
      </p:sp>
      <p:sp>
        <p:nvSpPr>
          <p:cNvPr id="24" name="Rectangle 23"/>
          <p:cNvSpPr/>
          <p:nvPr/>
        </p:nvSpPr>
        <p:spPr>
          <a:xfrm>
            <a:off x="6200382" y="2083909"/>
            <a:ext cx="1501486" cy="55628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6814" tIns="48407" rIns="96814" bIns="48407" rtlCol="0" anchor="ctr"/>
          <a:lstStyle/>
          <a:p>
            <a:pPr algn="ctr"/>
            <a:r>
              <a:rPr lang="en-US" sz="955" dirty="0"/>
              <a:t>Training</a:t>
            </a:r>
          </a:p>
        </p:txBody>
      </p:sp>
      <p:sp>
        <p:nvSpPr>
          <p:cNvPr id="25" name="Rectangle 24"/>
          <p:cNvSpPr/>
          <p:nvPr/>
        </p:nvSpPr>
        <p:spPr>
          <a:xfrm>
            <a:off x="6200382" y="2710538"/>
            <a:ext cx="1501486" cy="556288"/>
          </a:xfrm>
          <a:prstGeom prst="rect">
            <a:avLst/>
          </a:prstGeom>
          <a:ln>
            <a:solidFill>
              <a:srgbClr val="990099"/>
            </a:solidFill>
          </a:ln>
        </p:spPr>
        <p:style>
          <a:lnRef idx="2">
            <a:schemeClr val="dk1"/>
          </a:lnRef>
          <a:fillRef idx="1">
            <a:schemeClr val="lt1"/>
          </a:fillRef>
          <a:effectRef idx="0">
            <a:schemeClr val="dk1"/>
          </a:effectRef>
          <a:fontRef idx="minor">
            <a:schemeClr val="dk1"/>
          </a:fontRef>
        </p:style>
        <p:txBody>
          <a:bodyPr lIns="96814" tIns="48407" rIns="96814" bIns="48407" rtlCol="0" anchor="ctr"/>
          <a:lstStyle/>
          <a:p>
            <a:pPr algn="ctr"/>
            <a:r>
              <a:rPr lang="en-US" sz="955" dirty="0"/>
              <a:t>Support</a:t>
            </a:r>
          </a:p>
        </p:txBody>
      </p:sp>
      <p:sp>
        <p:nvSpPr>
          <p:cNvPr id="27" name="Rectangle 26"/>
          <p:cNvSpPr/>
          <p:nvPr/>
        </p:nvSpPr>
        <p:spPr>
          <a:xfrm>
            <a:off x="8130100" y="840076"/>
            <a:ext cx="2977354" cy="21317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6814" tIns="48407" rIns="249382" bIns="48407" rtlCol="0" anchor="t" anchorCtr="0">
            <a:spAutoFit/>
          </a:bodyPr>
          <a:lstStyle/>
          <a:p>
            <a:r>
              <a:rPr lang="en-US" sz="750" dirty="0">
                <a:solidFill>
                  <a:schemeClr val="tx1"/>
                </a:solidFill>
              </a:rPr>
              <a:t>Laravel/Web RTC/Vue JS/Tailwind</a:t>
            </a:r>
          </a:p>
        </p:txBody>
      </p:sp>
      <p:sp>
        <p:nvSpPr>
          <p:cNvPr id="31" name="Rectangle 30"/>
          <p:cNvSpPr/>
          <p:nvPr/>
        </p:nvSpPr>
        <p:spPr>
          <a:xfrm>
            <a:off x="8130099" y="1241551"/>
            <a:ext cx="2977355" cy="21317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6814" tIns="48407" rIns="249382" bIns="48407" rtlCol="0" anchor="t" anchorCtr="0">
            <a:spAutoFit/>
          </a:bodyPr>
          <a:lstStyle/>
          <a:p>
            <a:r>
              <a:rPr lang="en-US" sz="750" dirty="0">
                <a:solidFill>
                  <a:schemeClr val="tx1"/>
                </a:solidFill>
              </a:rPr>
              <a:t>Teleconferencing Equipment &amp; Noise Cancellation Earphones</a:t>
            </a:r>
          </a:p>
        </p:txBody>
      </p:sp>
      <p:sp>
        <p:nvSpPr>
          <p:cNvPr id="32" name="Rectangle 31"/>
          <p:cNvSpPr/>
          <p:nvPr/>
        </p:nvSpPr>
        <p:spPr>
          <a:xfrm>
            <a:off x="8130100" y="1656566"/>
            <a:ext cx="2977354" cy="21317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6814" tIns="48407" rIns="249382" bIns="48407" rtlCol="0" anchor="t" anchorCtr="0">
            <a:spAutoFit/>
          </a:bodyPr>
          <a:lstStyle/>
          <a:p>
            <a:r>
              <a:rPr lang="en-US" sz="750" b="1" dirty="0">
                <a:solidFill>
                  <a:schemeClr val="tx1"/>
                </a:solidFill>
              </a:rPr>
              <a:t>Free &amp; Paid Marketing</a:t>
            </a:r>
          </a:p>
        </p:txBody>
      </p:sp>
      <p:sp>
        <p:nvSpPr>
          <p:cNvPr id="51" name="Rectangle 50"/>
          <p:cNvSpPr/>
          <p:nvPr/>
        </p:nvSpPr>
        <p:spPr>
          <a:xfrm>
            <a:off x="6208760" y="4526902"/>
            <a:ext cx="4892162" cy="148158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193628" rIns="96814" bIns="48407" rtlCol="0" anchor="t" anchorCtr="0"/>
          <a:lstStyle/>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p:txBody>
      </p:sp>
      <p:sp>
        <p:nvSpPr>
          <p:cNvPr id="52" name="Rectangle 51"/>
          <p:cNvSpPr/>
          <p:nvPr/>
        </p:nvSpPr>
        <p:spPr>
          <a:xfrm>
            <a:off x="6218285" y="4530232"/>
            <a:ext cx="4892162" cy="155204"/>
          </a:xfrm>
          <a:prstGeom prst="rect">
            <a:avLst/>
          </a:prstGeom>
          <a:solidFill>
            <a:srgbClr val="A30D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48407" rIns="96814" bIns="48407" rtlCol="0" anchor="ctr"/>
          <a:lstStyle/>
          <a:p>
            <a:r>
              <a:rPr lang="en-US" sz="1059" dirty="0"/>
              <a:t>Market Penetration &amp; Sustainability</a:t>
            </a:r>
          </a:p>
        </p:txBody>
      </p:sp>
      <p:cxnSp>
        <p:nvCxnSpPr>
          <p:cNvPr id="19" name="Straight Arrow Connector 18"/>
          <p:cNvCxnSpPr>
            <a:stCxn id="27" idx="1"/>
            <a:endCxn id="12" idx="3"/>
          </p:cNvCxnSpPr>
          <p:nvPr/>
        </p:nvCxnSpPr>
        <p:spPr>
          <a:xfrm flipH="1">
            <a:off x="7701868" y="946664"/>
            <a:ext cx="428232" cy="171557"/>
          </a:xfrm>
          <a:prstGeom prst="straightConnector1">
            <a:avLst/>
          </a:prstGeom>
          <a:ln w="127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1" idx="1"/>
            <a:endCxn id="12" idx="3"/>
          </p:cNvCxnSpPr>
          <p:nvPr/>
        </p:nvCxnSpPr>
        <p:spPr>
          <a:xfrm flipH="1" flipV="1">
            <a:off x="7701868" y="1118221"/>
            <a:ext cx="428231" cy="229918"/>
          </a:xfrm>
          <a:prstGeom prst="straightConnector1">
            <a:avLst/>
          </a:prstGeom>
          <a:ln w="127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2" idx="1"/>
            <a:endCxn id="22" idx="3"/>
          </p:cNvCxnSpPr>
          <p:nvPr/>
        </p:nvCxnSpPr>
        <p:spPr>
          <a:xfrm flipH="1" flipV="1">
            <a:off x="7701868" y="1736229"/>
            <a:ext cx="428232" cy="26925"/>
          </a:xfrm>
          <a:prstGeom prst="straightConnector1">
            <a:avLst/>
          </a:prstGeom>
          <a:ln w="12700">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1021076" y="559316"/>
            <a:ext cx="4965190" cy="62419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193628" rIns="96814" bIns="48407" rtlCol="0" anchor="t" anchorCtr="0"/>
          <a:lstStyle/>
          <a:p>
            <a:r>
              <a:rPr lang="en-US" sz="750" dirty="0">
                <a:solidFill>
                  <a:schemeClr val="tx1"/>
                </a:solidFill>
              </a:rPr>
              <a:t>With the rapid advancement of technology, an increasing number of patients are embracing online healthcare services. To meet this rising demand, telemedicine is experiencing significant growth. However, implementing effective telemedicine presents complex challenges, requiring a seamless integration of robust infrastructure and well-defined processes to ensure its success.</a:t>
            </a:r>
          </a:p>
        </p:txBody>
      </p:sp>
      <p:sp>
        <p:nvSpPr>
          <p:cNvPr id="92" name="Rectangle 91"/>
          <p:cNvSpPr/>
          <p:nvPr/>
        </p:nvSpPr>
        <p:spPr>
          <a:xfrm>
            <a:off x="1023753" y="611469"/>
            <a:ext cx="4965190" cy="139072"/>
          </a:xfrm>
          <a:prstGeom prst="rect">
            <a:avLst/>
          </a:prstGeom>
          <a:solidFill>
            <a:srgbClr val="A30D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48407" rIns="96814" bIns="48407" rtlCol="0" anchor="ctr"/>
          <a:lstStyle/>
          <a:p>
            <a:r>
              <a:rPr lang="en-US" sz="1059" dirty="0"/>
              <a:t>Problem Statement</a:t>
            </a:r>
          </a:p>
        </p:txBody>
      </p:sp>
      <p:sp>
        <p:nvSpPr>
          <p:cNvPr id="3" name="Rectangle 2"/>
          <p:cNvSpPr/>
          <p:nvPr/>
        </p:nvSpPr>
        <p:spPr>
          <a:xfrm>
            <a:off x="6208937" y="6061847"/>
            <a:ext cx="4898517" cy="6851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p>
        </p:txBody>
      </p:sp>
      <p:sp>
        <p:nvSpPr>
          <p:cNvPr id="120" name="TextBox 119"/>
          <p:cNvSpPr txBox="1"/>
          <p:nvPr/>
        </p:nvSpPr>
        <p:spPr>
          <a:xfrm>
            <a:off x="4233219" y="40523"/>
            <a:ext cx="3896881" cy="566221"/>
          </a:xfrm>
          <a:prstGeom prst="rect">
            <a:avLst/>
          </a:prstGeom>
          <a:noFill/>
        </p:spPr>
        <p:txBody>
          <a:bodyPr wrap="square" lIns="96814" tIns="48407" rIns="96814" bIns="48407" rtlCol="0">
            <a:spAutoFit/>
          </a:bodyPr>
          <a:lstStyle/>
          <a:p>
            <a:pPr algn="ctr"/>
            <a:r>
              <a:rPr lang="en-US" sz="1522" b="1" dirty="0">
                <a:highlight>
                  <a:srgbClr val="FFFF00"/>
                </a:highlight>
              </a:rPr>
              <a:t>Telemedicine Attempts through Inhouse Development: Feats &amp; Challenges</a:t>
            </a:r>
          </a:p>
        </p:txBody>
      </p:sp>
      <p:sp>
        <p:nvSpPr>
          <p:cNvPr id="116" name="Rectangle 115"/>
          <p:cNvSpPr/>
          <p:nvPr/>
        </p:nvSpPr>
        <p:spPr>
          <a:xfrm>
            <a:off x="8130099" y="601585"/>
            <a:ext cx="2968798" cy="134538"/>
          </a:xfrm>
          <a:prstGeom prst="rect">
            <a:avLst/>
          </a:prstGeom>
          <a:solidFill>
            <a:srgbClr val="A30D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48407" rIns="96814" bIns="48407" rtlCol="0" anchor="ctr"/>
          <a:lstStyle/>
          <a:p>
            <a:r>
              <a:rPr lang="en-US" sz="1059" dirty="0"/>
              <a:t>Details/ Considerations</a:t>
            </a:r>
          </a:p>
        </p:txBody>
      </p:sp>
      <p:sp>
        <p:nvSpPr>
          <p:cNvPr id="157" name="TextBox 156"/>
          <p:cNvSpPr txBox="1"/>
          <p:nvPr/>
        </p:nvSpPr>
        <p:spPr>
          <a:xfrm>
            <a:off x="6208937" y="6049460"/>
            <a:ext cx="4878960" cy="569387"/>
          </a:xfrm>
          <a:prstGeom prst="rect">
            <a:avLst/>
          </a:prstGeom>
          <a:noFill/>
          <a:ln>
            <a:noFill/>
          </a:ln>
        </p:spPr>
        <p:txBody>
          <a:bodyPr wrap="square" rtlCol="0">
            <a:spAutoFit/>
          </a:bodyPr>
          <a:lstStyle/>
          <a:p>
            <a:r>
              <a:rPr lang="en-US" sz="750" b="1" u="sng" dirty="0"/>
              <a:t>Citations</a:t>
            </a:r>
          </a:p>
          <a:p>
            <a:r>
              <a:rPr lang="en-US" sz="800" dirty="0">
                <a:effectLst/>
              </a:rPr>
              <a:t>Adapt. (2024, February 12). </a:t>
            </a:r>
            <a:r>
              <a:rPr lang="en-US" sz="800" i="1" dirty="0">
                <a:effectLst/>
              </a:rPr>
              <a:t>Leveraging Laravel for Innovative Healthcare Solutions</a:t>
            </a:r>
            <a:r>
              <a:rPr lang="en-US" sz="800" dirty="0">
                <a:effectLst/>
              </a:rPr>
              <a:t>. Adapt Digital. </a:t>
            </a:r>
            <a:r>
              <a:rPr lang="en-US" sz="800" dirty="0">
                <a:effectLst/>
                <a:hlinkClick r:id="rId3"/>
              </a:rPr>
              <a:t>https://adapt.digital/insights/leveraging-laravel-for-innovative-healthcare-solutions</a:t>
            </a:r>
            <a:endParaRPr lang="en-US" sz="800" dirty="0">
              <a:effectLst/>
            </a:endParaRPr>
          </a:p>
          <a:p>
            <a:endParaRPr lang="en-US" sz="750" dirty="0"/>
          </a:p>
        </p:txBody>
      </p:sp>
      <p:sp>
        <p:nvSpPr>
          <p:cNvPr id="46" name="TextBox 45"/>
          <p:cNvSpPr txBox="1"/>
          <p:nvPr/>
        </p:nvSpPr>
        <p:spPr>
          <a:xfrm>
            <a:off x="8015611" y="73797"/>
            <a:ext cx="3252438" cy="464398"/>
          </a:xfrm>
          <a:prstGeom prst="rect">
            <a:avLst/>
          </a:prstGeom>
          <a:noFill/>
        </p:spPr>
        <p:txBody>
          <a:bodyPr wrap="square" lIns="96814" tIns="48407" rIns="96814" bIns="48407" rtlCol="0">
            <a:spAutoFit/>
          </a:bodyPr>
          <a:lstStyle/>
          <a:p>
            <a:pPr>
              <a:tabLst>
                <a:tab pos="1951491" algn="l"/>
                <a:tab pos="5021057" algn="r"/>
              </a:tabLst>
            </a:pPr>
            <a:r>
              <a:rPr lang="en-US" sz="794" b="1" dirty="0"/>
              <a:t>Developers(s): Timothy Makori, Oliver Mulwa, Simon </a:t>
            </a:r>
            <a:r>
              <a:rPr lang="en-US" sz="794" b="1" dirty="0" err="1"/>
              <a:t>Ngaruiya</a:t>
            </a:r>
            <a:r>
              <a:rPr lang="en-US" sz="794" b="1" dirty="0"/>
              <a:t>, Collins Muigai</a:t>
            </a:r>
          </a:p>
          <a:p>
            <a:pPr>
              <a:tabLst>
                <a:tab pos="5022136" algn="r"/>
              </a:tabLst>
            </a:pPr>
            <a:r>
              <a:rPr lang="en-US" sz="794" b="1" dirty="0"/>
              <a:t>Other Team Members: Kevin </a:t>
            </a:r>
            <a:r>
              <a:rPr lang="en-US" sz="794" b="1" dirty="0" err="1"/>
              <a:t>Gaitho</a:t>
            </a:r>
            <a:r>
              <a:rPr lang="en-US" sz="794" b="1" dirty="0"/>
              <a:t>, Francis Gachau, Emmanuel Njoroge</a:t>
            </a:r>
            <a:endParaRPr lang="en-US" sz="794" dirty="0"/>
          </a:p>
        </p:txBody>
      </p:sp>
      <p:pic>
        <p:nvPicPr>
          <p:cNvPr id="2" name="Picture 1">
            <a:extLst>
              <a:ext uri="{FF2B5EF4-FFF2-40B4-BE49-F238E27FC236}">
                <a16:creationId xmlns:a16="http://schemas.microsoft.com/office/drawing/2014/main" id="{0A58EB74-B312-677C-CAF0-4416059C5197}"/>
              </a:ext>
            </a:extLst>
          </p:cNvPr>
          <p:cNvPicPr>
            <a:picLocks noChangeAspect="1"/>
          </p:cNvPicPr>
          <p:nvPr/>
        </p:nvPicPr>
        <p:blipFill>
          <a:blip r:embed="rId4"/>
          <a:stretch>
            <a:fillRect/>
          </a:stretch>
        </p:blipFill>
        <p:spPr>
          <a:xfrm>
            <a:off x="1025992" y="2868376"/>
            <a:ext cx="4962950" cy="2133933"/>
          </a:xfrm>
          <a:prstGeom prst="rect">
            <a:avLst/>
          </a:prstGeom>
        </p:spPr>
      </p:pic>
      <p:pic>
        <p:nvPicPr>
          <p:cNvPr id="21" name="Picture 20">
            <a:extLst>
              <a:ext uri="{FF2B5EF4-FFF2-40B4-BE49-F238E27FC236}">
                <a16:creationId xmlns:a16="http://schemas.microsoft.com/office/drawing/2014/main" id="{62C78D17-BD60-AFAA-960F-9E72A9A79903}"/>
              </a:ext>
            </a:extLst>
          </p:cNvPr>
          <p:cNvPicPr>
            <a:picLocks noChangeAspect="1"/>
          </p:cNvPicPr>
          <p:nvPr/>
        </p:nvPicPr>
        <p:blipFill>
          <a:blip r:embed="rId5"/>
          <a:stretch>
            <a:fillRect/>
          </a:stretch>
        </p:blipFill>
        <p:spPr>
          <a:xfrm>
            <a:off x="6291023" y="3474583"/>
            <a:ext cx="800100" cy="361950"/>
          </a:xfrm>
          <a:prstGeom prst="rect">
            <a:avLst/>
          </a:prstGeom>
        </p:spPr>
      </p:pic>
      <p:pic>
        <p:nvPicPr>
          <p:cNvPr id="26" name="Picture 25">
            <a:extLst>
              <a:ext uri="{FF2B5EF4-FFF2-40B4-BE49-F238E27FC236}">
                <a16:creationId xmlns:a16="http://schemas.microsoft.com/office/drawing/2014/main" id="{04465D1E-CCEA-CC3A-539D-4FC2B4C05505}"/>
              </a:ext>
            </a:extLst>
          </p:cNvPr>
          <p:cNvPicPr>
            <a:picLocks noChangeAspect="1"/>
          </p:cNvPicPr>
          <p:nvPr/>
        </p:nvPicPr>
        <p:blipFill>
          <a:blip r:embed="rId6"/>
          <a:stretch>
            <a:fillRect/>
          </a:stretch>
        </p:blipFill>
        <p:spPr>
          <a:xfrm>
            <a:off x="7191375" y="3489193"/>
            <a:ext cx="1257300" cy="371475"/>
          </a:xfrm>
          <a:prstGeom prst="rect">
            <a:avLst/>
          </a:prstGeom>
        </p:spPr>
      </p:pic>
      <p:pic>
        <p:nvPicPr>
          <p:cNvPr id="29" name="Picture 28">
            <a:extLst>
              <a:ext uri="{FF2B5EF4-FFF2-40B4-BE49-F238E27FC236}">
                <a16:creationId xmlns:a16="http://schemas.microsoft.com/office/drawing/2014/main" id="{F00F21BB-4B51-7A9B-ACF9-18395F8E6441}"/>
              </a:ext>
            </a:extLst>
          </p:cNvPr>
          <p:cNvPicPr>
            <a:picLocks noChangeAspect="1"/>
          </p:cNvPicPr>
          <p:nvPr/>
        </p:nvPicPr>
        <p:blipFill>
          <a:blip r:embed="rId7"/>
          <a:stretch>
            <a:fillRect/>
          </a:stretch>
        </p:blipFill>
        <p:spPr>
          <a:xfrm>
            <a:off x="7484918" y="4032190"/>
            <a:ext cx="1676400" cy="333375"/>
          </a:xfrm>
          <a:prstGeom prst="rect">
            <a:avLst/>
          </a:prstGeom>
        </p:spPr>
      </p:pic>
      <p:pic>
        <p:nvPicPr>
          <p:cNvPr id="35" name="Picture 34">
            <a:extLst>
              <a:ext uri="{FF2B5EF4-FFF2-40B4-BE49-F238E27FC236}">
                <a16:creationId xmlns:a16="http://schemas.microsoft.com/office/drawing/2014/main" id="{E826EB04-9591-700C-0EF6-D7634292CB25}"/>
              </a:ext>
            </a:extLst>
          </p:cNvPr>
          <p:cNvPicPr>
            <a:picLocks noChangeAspect="1"/>
          </p:cNvPicPr>
          <p:nvPr/>
        </p:nvPicPr>
        <p:blipFill>
          <a:blip r:embed="rId8"/>
          <a:stretch>
            <a:fillRect/>
          </a:stretch>
        </p:blipFill>
        <p:spPr>
          <a:xfrm>
            <a:off x="8993407" y="3293729"/>
            <a:ext cx="1743075" cy="1085850"/>
          </a:xfrm>
          <a:prstGeom prst="rect">
            <a:avLst/>
          </a:prstGeom>
        </p:spPr>
      </p:pic>
      <p:pic>
        <p:nvPicPr>
          <p:cNvPr id="37" name="Picture 36">
            <a:extLst>
              <a:ext uri="{FF2B5EF4-FFF2-40B4-BE49-F238E27FC236}">
                <a16:creationId xmlns:a16="http://schemas.microsoft.com/office/drawing/2014/main" id="{E3F6AEFA-05C8-34E3-84E7-5E9DB62CF002}"/>
              </a:ext>
            </a:extLst>
          </p:cNvPr>
          <p:cNvPicPr>
            <a:picLocks noChangeAspect="1"/>
          </p:cNvPicPr>
          <p:nvPr/>
        </p:nvPicPr>
        <p:blipFill>
          <a:blip r:embed="rId9"/>
          <a:stretch>
            <a:fillRect/>
          </a:stretch>
        </p:blipFill>
        <p:spPr>
          <a:xfrm>
            <a:off x="6324120" y="4003321"/>
            <a:ext cx="1038225" cy="295275"/>
          </a:xfrm>
          <a:prstGeom prst="rect">
            <a:avLst/>
          </a:prstGeom>
        </p:spPr>
      </p:pic>
      <p:sp>
        <p:nvSpPr>
          <p:cNvPr id="41" name="Rectangle 40">
            <a:extLst>
              <a:ext uri="{FF2B5EF4-FFF2-40B4-BE49-F238E27FC236}">
                <a16:creationId xmlns:a16="http://schemas.microsoft.com/office/drawing/2014/main" id="{8343C4A9-DA87-69E8-4EAA-52D6F16DE483}"/>
              </a:ext>
            </a:extLst>
          </p:cNvPr>
          <p:cNvSpPr/>
          <p:nvPr/>
        </p:nvSpPr>
        <p:spPr>
          <a:xfrm>
            <a:off x="6218285" y="4685436"/>
            <a:ext cx="4869612" cy="130933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814" tIns="193628" rIns="96814" bIns="48407" rtlCol="0" anchor="t" anchorCtr="0"/>
          <a:lstStyle/>
          <a:p>
            <a:r>
              <a:rPr lang="en-US" sz="750" dirty="0">
                <a:solidFill>
                  <a:schemeClr val="tx1"/>
                </a:solidFill>
              </a:rPr>
              <a:t>Expand solution to ensure it is more robust.</a:t>
            </a:r>
          </a:p>
          <a:p>
            <a:r>
              <a:rPr lang="en-US" sz="750" dirty="0">
                <a:solidFill>
                  <a:schemeClr val="tx1"/>
                </a:solidFill>
              </a:rPr>
              <a:t>Expand the service offerings to </a:t>
            </a:r>
            <a:r>
              <a:rPr lang="en-US" sz="750" dirty="0" err="1">
                <a:solidFill>
                  <a:schemeClr val="tx1"/>
                </a:solidFill>
              </a:rPr>
              <a:t>telepharmacy</a:t>
            </a:r>
            <a:r>
              <a:rPr lang="en-US" sz="750" dirty="0">
                <a:solidFill>
                  <a:schemeClr val="tx1"/>
                </a:solidFill>
              </a:rPr>
              <a:t> and </a:t>
            </a:r>
            <a:r>
              <a:rPr lang="en-US" sz="750" dirty="0" err="1">
                <a:solidFill>
                  <a:schemeClr val="tx1"/>
                </a:solidFill>
              </a:rPr>
              <a:t>telediganostics</a:t>
            </a:r>
            <a:r>
              <a:rPr lang="en-US" sz="750" dirty="0">
                <a:solidFill>
                  <a:schemeClr val="tx1"/>
                </a:solidFill>
              </a:rPr>
              <a:t> </a:t>
            </a:r>
          </a:p>
          <a:p>
            <a:r>
              <a:rPr lang="en-US" sz="750" dirty="0">
                <a:solidFill>
                  <a:schemeClr val="tx1"/>
                </a:solidFill>
              </a:rPr>
              <a:t>Engage aggressive marketing and brand ambassadors</a:t>
            </a:r>
          </a:p>
          <a:p>
            <a:r>
              <a:rPr lang="en-US" sz="750" dirty="0">
                <a:solidFill>
                  <a:schemeClr val="tx1"/>
                </a:solidFill>
              </a:rPr>
              <a:t>Provide real time feedback and support</a:t>
            </a:r>
          </a:p>
          <a:p>
            <a:r>
              <a:rPr lang="en-US" sz="750" dirty="0">
                <a:solidFill>
                  <a:schemeClr val="tx1"/>
                </a:solidFill>
              </a:rPr>
              <a:t>Track data</a:t>
            </a:r>
          </a:p>
        </p:txBody>
      </p:sp>
      <p:pic>
        <p:nvPicPr>
          <p:cNvPr id="42" name="Picture 41">
            <a:extLst>
              <a:ext uri="{FF2B5EF4-FFF2-40B4-BE49-F238E27FC236}">
                <a16:creationId xmlns:a16="http://schemas.microsoft.com/office/drawing/2014/main" id="{135FB7AA-4F76-7DEC-0EAD-189F63FC0A1F}"/>
              </a:ext>
            </a:extLst>
          </p:cNvPr>
          <p:cNvPicPr>
            <a:picLocks noChangeAspect="1"/>
          </p:cNvPicPr>
          <p:nvPr/>
        </p:nvPicPr>
        <p:blipFill>
          <a:blip r:embed="rId10"/>
          <a:stretch>
            <a:fillRect/>
          </a:stretch>
        </p:blipFill>
        <p:spPr>
          <a:xfrm>
            <a:off x="1021076" y="14312"/>
            <a:ext cx="1352775" cy="534671"/>
          </a:xfrm>
          <a:prstGeom prst="rect">
            <a:avLst/>
          </a:prstGeom>
        </p:spPr>
      </p:pic>
    </p:spTree>
    <p:extLst>
      <p:ext uri="{BB962C8B-B14F-4D97-AF65-F5344CB8AC3E}">
        <p14:creationId xmlns:p14="http://schemas.microsoft.com/office/powerpoint/2010/main" val="2143047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424</Words>
  <Application>Microsoft Office PowerPoint</Application>
  <PresentationFormat>Widescreen</PresentationFormat>
  <Paragraphs>65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 Adam</dc:creator>
  <cp:lastModifiedBy>user</cp:lastModifiedBy>
  <cp:revision>5</cp:revision>
  <dcterms:created xsi:type="dcterms:W3CDTF">2021-09-07T06:57:29Z</dcterms:created>
  <dcterms:modified xsi:type="dcterms:W3CDTF">2025-03-14T07:26:40Z</dcterms:modified>
</cp:coreProperties>
</file>