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A4DD"/>
    <a:srgbClr val="CBE7F0"/>
    <a:srgbClr val="CDEDEE"/>
    <a:srgbClr val="AEEFE9"/>
    <a:srgbClr val="A6E2D8"/>
    <a:srgbClr val="7DD5C6"/>
    <a:srgbClr val="2A9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AB1EF-B851-0D46-B3B0-1984BFE25F4A}" v="161" dt="2025-03-14T15:10:58.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915" autoAdjust="0"/>
    <p:restoredTop sz="95622"/>
  </p:normalViewPr>
  <p:slideViewPr>
    <p:cSldViewPr snapToGrid="0">
      <p:cViewPr>
        <p:scale>
          <a:sx n="88" d="100"/>
          <a:sy n="88" d="100"/>
        </p:scale>
        <p:origin x="14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Linley" userId="12c888cf-cba1-4439-89da-41d6152d522d" providerId="ADAL" clId="{4E6AB1EF-B851-0D46-B3B0-1984BFE25F4A}"/>
    <pc:docChg chg="custSel modSld">
      <pc:chgData name="Katy Linley" userId="12c888cf-cba1-4439-89da-41d6152d522d" providerId="ADAL" clId="{4E6AB1EF-B851-0D46-B3B0-1984BFE25F4A}" dt="2025-03-12T08:31:34.376" v="26" actId="20577"/>
      <pc:docMkLst>
        <pc:docMk/>
      </pc:docMkLst>
      <pc:sldChg chg="addSp delSp modSp mod">
        <pc:chgData name="Katy Linley" userId="12c888cf-cba1-4439-89da-41d6152d522d" providerId="ADAL" clId="{4E6AB1EF-B851-0D46-B3B0-1984BFE25F4A}" dt="2025-03-12T08:31:34.376" v="26" actId="20577"/>
        <pc:sldMkLst>
          <pc:docMk/>
          <pc:sldMk cId="3156662864" sldId="256"/>
        </pc:sldMkLst>
        <pc:spChg chg="mod">
          <ac:chgData name="Katy Linley" userId="12c888cf-cba1-4439-89da-41d6152d522d" providerId="ADAL" clId="{4E6AB1EF-B851-0D46-B3B0-1984BFE25F4A}" dt="2025-03-12T08:27:02.876" v="17" actId="113"/>
          <ac:spMkLst>
            <pc:docMk/>
            <pc:sldMk cId="3156662864" sldId="256"/>
            <ac:spMk id="2" creationId="{C624515B-FED5-AC1A-44CE-D7C40B799F93}"/>
          </ac:spMkLst>
        </pc:spChg>
        <pc:spChg chg="mod">
          <ac:chgData name="Katy Linley" userId="12c888cf-cba1-4439-89da-41d6152d522d" providerId="ADAL" clId="{4E6AB1EF-B851-0D46-B3B0-1984BFE25F4A}" dt="2025-03-12T08:31:34.376" v="26" actId="20577"/>
          <ac:spMkLst>
            <pc:docMk/>
            <pc:sldMk cId="3156662864" sldId="256"/>
            <ac:spMk id="119" creationId="{3FC1E280-5320-CE05-7102-A79715044C4A}"/>
          </ac:spMkLst>
        </pc:spChg>
        <pc:picChg chg="mod">
          <ac:chgData name="Katy Linley" userId="12c888cf-cba1-4439-89da-41d6152d522d" providerId="ADAL" clId="{4E6AB1EF-B851-0D46-B3B0-1984BFE25F4A}" dt="2025-03-12T08:24:13.238" v="0" actId="1076"/>
          <ac:picMkLst>
            <pc:docMk/>
            <pc:sldMk cId="3156662864" sldId="256"/>
            <ac:picMk id="26" creationId="{6FB70DC3-A728-553B-131F-D5300EADA17E}"/>
          </ac:picMkLst>
        </pc:picChg>
      </pc:sldChg>
    </pc:docChg>
  </pc:docChgLst>
  <pc:docChgLst>
    <pc:chgData name="Linley, Katy" userId="12c888cf-cba1-4439-89da-41d6152d522d" providerId="ADAL" clId="{4E6AB1EF-B851-0D46-B3B0-1984BFE25F4A}"/>
    <pc:docChg chg="undo custSel modSld">
      <pc:chgData name="Linley, Katy" userId="12c888cf-cba1-4439-89da-41d6152d522d" providerId="ADAL" clId="{4E6AB1EF-B851-0D46-B3B0-1984BFE25F4A}" dt="2025-03-14T15:13:58.058" v="3179" actId="20577"/>
      <pc:docMkLst>
        <pc:docMk/>
      </pc:docMkLst>
      <pc:sldChg chg="addSp delSp modSp mod setBg">
        <pc:chgData name="Linley, Katy" userId="12c888cf-cba1-4439-89da-41d6152d522d" providerId="ADAL" clId="{4E6AB1EF-B851-0D46-B3B0-1984BFE25F4A}" dt="2025-03-14T15:13:58.058" v="3179" actId="20577"/>
        <pc:sldMkLst>
          <pc:docMk/>
          <pc:sldMk cId="3156662864" sldId="256"/>
        </pc:sldMkLst>
        <pc:spChg chg="mod">
          <ac:chgData name="Linley, Katy" userId="12c888cf-cba1-4439-89da-41d6152d522d" providerId="ADAL" clId="{4E6AB1EF-B851-0D46-B3B0-1984BFE25F4A}" dt="2025-03-14T15:10:07.044" v="3032" actId="1035"/>
          <ac:spMkLst>
            <pc:docMk/>
            <pc:sldMk cId="3156662864" sldId="256"/>
            <ac:spMk id="2" creationId="{C624515B-FED5-AC1A-44CE-D7C40B799F93}"/>
          </ac:spMkLst>
        </pc:spChg>
        <pc:spChg chg="del mod">
          <ac:chgData name="Linley, Katy" userId="12c888cf-cba1-4439-89da-41d6152d522d" providerId="ADAL" clId="{4E6AB1EF-B851-0D46-B3B0-1984BFE25F4A}" dt="2025-03-13T10:55:46.307" v="1960" actId="478"/>
          <ac:spMkLst>
            <pc:docMk/>
            <pc:sldMk cId="3156662864" sldId="256"/>
            <ac:spMk id="8" creationId="{ACAC84FC-8530-E7BF-81CC-907D5CC2690D}"/>
          </ac:spMkLst>
        </pc:spChg>
        <pc:spChg chg="add mod">
          <ac:chgData name="Linley, Katy" userId="12c888cf-cba1-4439-89da-41d6152d522d" providerId="ADAL" clId="{4E6AB1EF-B851-0D46-B3B0-1984BFE25F4A}" dt="2025-03-14T09:35:23.013" v="2964" actId="1035"/>
          <ac:spMkLst>
            <pc:docMk/>
            <pc:sldMk cId="3156662864" sldId="256"/>
            <ac:spMk id="25" creationId="{ED93A8BA-DE78-3191-B998-4DCB0F4B94BF}"/>
          </ac:spMkLst>
        </pc:spChg>
        <pc:spChg chg="mod">
          <ac:chgData name="Linley, Katy" userId="12c888cf-cba1-4439-89da-41d6152d522d" providerId="ADAL" clId="{4E6AB1EF-B851-0D46-B3B0-1984BFE25F4A}" dt="2025-03-14T15:10:49.340" v="3077" actId="1036"/>
          <ac:spMkLst>
            <pc:docMk/>
            <pc:sldMk cId="3156662864" sldId="256"/>
            <ac:spMk id="33" creationId="{25C44C1E-C04E-649B-F40D-E6CE7F1DD896}"/>
          </ac:spMkLst>
        </pc:spChg>
        <pc:spChg chg="mod">
          <ac:chgData name="Linley, Katy" userId="12c888cf-cba1-4439-89da-41d6152d522d" providerId="ADAL" clId="{4E6AB1EF-B851-0D46-B3B0-1984BFE25F4A}" dt="2025-03-14T15:13:58.058" v="3179" actId="20577"/>
          <ac:spMkLst>
            <pc:docMk/>
            <pc:sldMk cId="3156662864" sldId="256"/>
            <ac:spMk id="40" creationId="{7164C8B2-551F-7BD2-9F92-72905B55F15D}"/>
          </ac:spMkLst>
        </pc:spChg>
        <pc:spChg chg="del mod">
          <ac:chgData name="Linley, Katy" userId="12c888cf-cba1-4439-89da-41d6152d522d" providerId="ADAL" clId="{4E6AB1EF-B851-0D46-B3B0-1984BFE25F4A}" dt="2025-03-13T10:45:54.300" v="1665" actId="478"/>
          <ac:spMkLst>
            <pc:docMk/>
            <pc:sldMk cId="3156662864" sldId="256"/>
            <ac:spMk id="41" creationId="{66735685-63C0-CB98-E215-973DAF90E9E5}"/>
          </ac:spMkLst>
        </pc:spChg>
        <pc:spChg chg="del">
          <ac:chgData name="Linley, Katy" userId="12c888cf-cba1-4439-89da-41d6152d522d" providerId="ADAL" clId="{4E6AB1EF-B851-0D46-B3B0-1984BFE25F4A}" dt="2025-03-13T10:46:56.333" v="1705" actId="478"/>
          <ac:spMkLst>
            <pc:docMk/>
            <pc:sldMk cId="3156662864" sldId="256"/>
            <ac:spMk id="42" creationId="{6A3527D1-0316-E1BB-91B7-232D31EC3690}"/>
          </ac:spMkLst>
        </pc:spChg>
        <pc:spChg chg="del">
          <ac:chgData name="Linley, Katy" userId="12c888cf-cba1-4439-89da-41d6152d522d" providerId="ADAL" clId="{4E6AB1EF-B851-0D46-B3B0-1984BFE25F4A}" dt="2025-03-13T10:46:24.963" v="1681" actId="478"/>
          <ac:spMkLst>
            <pc:docMk/>
            <pc:sldMk cId="3156662864" sldId="256"/>
            <ac:spMk id="43" creationId="{01606D00-49AC-50CE-78C0-3A385B03E45B}"/>
          </ac:spMkLst>
        </pc:spChg>
        <pc:spChg chg="del mod">
          <ac:chgData name="Linley, Katy" userId="12c888cf-cba1-4439-89da-41d6152d522d" providerId="ADAL" clId="{4E6AB1EF-B851-0D46-B3B0-1984BFE25F4A}" dt="2025-03-13T10:46:42.070" v="1693" actId="478"/>
          <ac:spMkLst>
            <pc:docMk/>
            <pc:sldMk cId="3156662864" sldId="256"/>
            <ac:spMk id="50" creationId="{DA22A60D-C2D3-2A7A-15B5-28922471EC00}"/>
          </ac:spMkLst>
        </pc:spChg>
        <pc:spChg chg="del">
          <ac:chgData name="Linley, Katy" userId="12c888cf-cba1-4439-89da-41d6152d522d" providerId="ADAL" clId="{4E6AB1EF-B851-0D46-B3B0-1984BFE25F4A}" dt="2025-03-13T10:47:16.620" v="1724" actId="478"/>
          <ac:spMkLst>
            <pc:docMk/>
            <pc:sldMk cId="3156662864" sldId="256"/>
            <ac:spMk id="116" creationId="{A4AB6EA6-FAEB-4148-36BD-D99BD81835F2}"/>
          </ac:spMkLst>
        </pc:spChg>
        <pc:spChg chg="mod">
          <ac:chgData name="Linley, Katy" userId="12c888cf-cba1-4439-89da-41d6152d522d" providerId="ADAL" clId="{4E6AB1EF-B851-0D46-B3B0-1984BFE25F4A}" dt="2025-03-14T15:10:07.044" v="3032" actId="1035"/>
          <ac:spMkLst>
            <pc:docMk/>
            <pc:sldMk cId="3156662864" sldId="256"/>
            <ac:spMk id="119" creationId="{3FC1E280-5320-CE05-7102-A79715044C4A}"/>
          </ac:spMkLst>
        </pc:spChg>
        <pc:spChg chg="mod">
          <ac:chgData name="Linley, Katy" userId="12c888cf-cba1-4439-89da-41d6152d522d" providerId="ADAL" clId="{4E6AB1EF-B851-0D46-B3B0-1984BFE25F4A}" dt="2025-03-14T15:10:07.044" v="3032" actId="1035"/>
          <ac:spMkLst>
            <pc:docMk/>
            <pc:sldMk cId="3156662864" sldId="256"/>
            <ac:spMk id="123" creationId="{D2F75660-21EB-712D-E4BD-FEB01E156AB9}"/>
          </ac:spMkLst>
        </pc:spChg>
        <pc:picChg chg="mod">
          <ac:chgData name="Linley, Katy" userId="12c888cf-cba1-4439-89da-41d6152d522d" providerId="ADAL" clId="{4E6AB1EF-B851-0D46-B3B0-1984BFE25F4A}" dt="2025-03-13T11:06:20.607" v="2148" actId="1076"/>
          <ac:picMkLst>
            <pc:docMk/>
            <pc:sldMk cId="3156662864" sldId="256"/>
            <ac:picMk id="4" creationId="{00000000-0000-0000-0000-000000000000}"/>
          </ac:picMkLst>
        </pc:picChg>
        <pc:picChg chg="add mod modCrop">
          <ac:chgData name="Linley, Katy" userId="12c888cf-cba1-4439-89da-41d6152d522d" providerId="ADAL" clId="{4E6AB1EF-B851-0D46-B3B0-1984BFE25F4A}" dt="2025-03-14T15:11:17.337" v="3107" actId="1036"/>
          <ac:picMkLst>
            <pc:docMk/>
            <pc:sldMk cId="3156662864" sldId="256"/>
            <ac:picMk id="5" creationId="{9A63BA91-FEDE-BC11-3DEF-4EB99103877E}"/>
          </ac:picMkLst>
        </pc:picChg>
        <pc:picChg chg="add mod modCrop">
          <ac:chgData name="Linley, Katy" userId="12c888cf-cba1-4439-89da-41d6152d522d" providerId="ADAL" clId="{4E6AB1EF-B851-0D46-B3B0-1984BFE25F4A}" dt="2025-03-14T15:12:12.554" v="3161" actId="1036"/>
          <ac:picMkLst>
            <pc:docMk/>
            <pc:sldMk cId="3156662864" sldId="256"/>
            <ac:picMk id="12" creationId="{B6DB0BE6-9FE1-F008-0E3B-7AE7CD9562C6}"/>
          </ac:picMkLst>
        </pc:picChg>
        <pc:picChg chg="add del mod modCrop">
          <ac:chgData name="Linley, Katy" userId="12c888cf-cba1-4439-89da-41d6152d522d" providerId="ADAL" clId="{4E6AB1EF-B851-0D46-B3B0-1984BFE25F4A}" dt="2025-03-14T08:45:07.573" v="2570" actId="478"/>
          <ac:picMkLst>
            <pc:docMk/>
            <pc:sldMk cId="3156662864" sldId="256"/>
            <ac:picMk id="14" creationId="{C4326517-4DBE-7DCB-CDF3-1FA233C96AE2}"/>
          </ac:picMkLst>
        </pc:picChg>
        <pc:picChg chg="mod">
          <ac:chgData name="Linley, Katy" userId="12c888cf-cba1-4439-89da-41d6152d522d" providerId="ADAL" clId="{4E6AB1EF-B851-0D46-B3B0-1984BFE25F4A}" dt="2025-03-14T15:10:15.589" v="3049" actId="1035"/>
          <ac:picMkLst>
            <pc:docMk/>
            <pc:sldMk cId="3156662864" sldId="256"/>
            <ac:picMk id="16" creationId="{2A620766-18C9-6DE0-EA47-BE2EA71B59FA}"/>
          </ac:picMkLst>
        </pc:picChg>
        <pc:picChg chg="add mod">
          <ac:chgData name="Linley, Katy" userId="12c888cf-cba1-4439-89da-41d6152d522d" providerId="ADAL" clId="{4E6AB1EF-B851-0D46-B3B0-1984BFE25F4A}" dt="2025-03-14T15:12:12.554" v="3161" actId="1036"/>
          <ac:picMkLst>
            <pc:docMk/>
            <pc:sldMk cId="3156662864" sldId="256"/>
            <ac:picMk id="17" creationId="{736D29B3-E69E-5538-BFAA-77D9D472D999}"/>
          </ac:picMkLst>
        </pc:picChg>
        <pc:picChg chg="mod">
          <ac:chgData name="Linley, Katy" userId="12c888cf-cba1-4439-89da-41d6152d522d" providerId="ADAL" clId="{4E6AB1EF-B851-0D46-B3B0-1984BFE25F4A}" dt="2025-03-14T15:10:19.741" v="3055" actId="1036"/>
          <ac:picMkLst>
            <pc:docMk/>
            <pc:sldMk cId="3156662864" sldId="256"/>
            <ac:picMk id="19" creationId="{F44B1FB8-2043-7C32-25F0-B7757E3FEFE2}"/>
          </ac:picMkLst>
        </pc:picChg>
        <pc:picChg chg="mod">
          <ac:chgData name="Linley, Katy" userId="12c888cf-cba1-4439-89da-41d6152d522d" providerId="ADAL" clId="{4E6AB1EF-B851-0D46-B3B0-1984BFE25F4A}" dt="2025-03-14T15:10:27.736" v="3062" actId="1036"/>
          <ac:picMkLst>
            <pc:docMk/>
            <pc:sldMk cId="3156662864" sldId="256"/>
            <ac:picMk id="20" creationId="{34C15DC5-9612-6082-C66D-F8076E123C9C}"/>
          </ac:picMkLst>
        </pc:picChg>
        <pc:picChg chg="add del mod modCrop">
          <ac:chgData name="Linley, Katy" userId="12c888cf-cba1-4439-89da-41d6152d522d" providerId="ADAL" clId="{4E6AB1EF-B851-0D46-B3B0-1984BFE25F4A}" dt="2025-03-14T09:33:20.607" v="2928" actId="478"/>
          <ac:picMkLst>
            <pc:docMk/>
            <pc:sldMk cId="3156662864" sldId="256"/>
            <ac:picMk id="21" creationId="{8582A43D-E444-D23C-3F0A-48FBC46C31BC}"/>
          </ac:picMkLst>
        </pc:picChg>
        <pc:picChg chg="mod">
          <ac:chgData name="Linley, Katy" userId="12c888cf-cba1-4439-89da-41d6152d522d" providerId="ADAL" clId="{4E6AB1EF-B851-0D46-B3B0-1984BFE25F4A}" dt="2025-03-14T15:10:31.518" v="3066" actId="1035"/>
          <ac:picMkLst>
            <pc:docMk/>
            <pc:sldMk cId="3156662864" sldId="256"/>
            <ac:picMk id="22" creationId="{EF79DF6E-0A83-1AA7-46F4-68F314E7CF33}"/>
          </ac:picMkLst>
        </pc:picChg>
        <pc:picChg chg="mod">
          <ac:chgData name="Linley, Katy" userId="12c888cf-cba1-4439-89da-41d6152d522d" providerId="ADAL" clId="{4E6AB1EF-B851-0D46-B3B0-1984BFE25F4A}" dt="2025-03-14T15:11:03.362" v="3086" actId="1036"/>
          <ac:picMkLst>
            <pc:docMk/>
            <pc:sldMk cId="3156662864" sldId="256"/>
            <ac:picMk id="23" creationId="{94204100-6C47-7543-5252-CABBF9C9B8BF}"/>
          </ac:picMkLst>
        </pc:picChg>
        <pc:picChg chg="mod">
          <ac:chgData name="Linley, Katy" userId="12c888cf-cba1-4439-89da-41d6152d522d" providerId="ADAL" clId="{4E6AB1EF-B851-0D46-B3B0-1984BFE25F4A}" dt="2025-03-14T15:11:03.362" v="3086" actId="1036"/>
          <ac:picMkLst>
            <pc:docMk/>
            <pc:sldMk cId="3156662864" sldId="256"/>
            <ac:picMk id="24" creationId="{21893B20-6B52-2B36-DC6C-B7AC54DCCB11}"/>
          </ac:picMkLst>
        </pc:picChg>
        <pc:picChg chg="mod">
          <ac:chgData name="Linley, Katy" userId="12c888cf-cba1-4439-89da-41d6152d522d" providerId="ADAL" clId="{4E6AB1EF-B851-0D46-B3B0-1984BFE25F4A}" dt="2025-03-14T15:11:03.362" v="3086" actId="1036"/>
          <ac:picMkLst>
            <pc:docMk/>
            <pc:sldMk cId="3156662864" sldId="256"/>
            <ac:picMk id="26" creationId="{6FB70DC3-A728-553B-131F-D5300EADA17E}"/>
          </ac:picMkLst>
        </pc:picChg>
        <pc:picChg chg="add mod">
          <ac:chgData name="Linley, Katy" userId="12c888cf-cba1-4439-89da-41d6152d522d" providerId="ADAL" clId="{4E6AB1EF-B851-0D46-B3B0-1984BFE25F4A}" dt="2025-03-14T09:32:02.290" v="2926" actId="1076"/>
          <ac:picMkLst>
            <pc:docMk/>
            <pc:sldMk cId="3156662864" sldId="256"/>
            <ac:picMk id="27" creationId="{2BFD6039-8CA5-2AF6-2D4E-7109CBC20EE7}"/>
          </ac:picMkLst>
        </pc:picChg>
        <pc:picChg chg="del mod">
          <ac:chgData name="Linley, Katy" userId="12c888cf-cba1-4439-89da-41d6152d522d" providerId="ADAL" clId="{4E6AB1EF-B851-0D46-B3B0-1984BFE25F4A}" dt="2025-03-13T18:51:27.109" v="2374" actId="478"/>
          <ac:picMkLst>
            <pc:docMk/>
            <pc:sldMk cId="3156662864" sldId="256"/>
            <ac:picMk id="28" creationId="{812DE172-9D22-4554-84CE-6FFD4851E771}"/>
          </ac:picMkLst>
        </pc:picChg>
        <pc:picChg chg="add mod modCrop">
          <ac:chgData name="Linley, Katy" userId="12c888cf-cba1-4439-89da-41d6152d522d" providerId="ADAL" clId="{4E6AB1EF-B851-0D46-B3B0-1984BFE25F4A}" dt="2025-03-14T15:11:13.239" v="3098" actId="1036"/>
          <ac:picMkLst>
            <pc:docMk/>
            <pc:sldMk cId="3156662864" sldId="256"/>
            <ac:picMk id="30" creationId="{2CBACDD3-4642-A652-884A-455428569E8C}"/>
          </ac:picMkLst>
        </pc:picChg>
        <pc:cxnChg chg="add mod">
          <ac:chgData name="Linley, Katy" userId="12c888cf-cba1-4439-89da-41d6152d522d" providerId="ADAL" clId="{4E6AB1EF-B851-0D46-B3B0-1984BFE25F4A}" dt="2025-03-14T15:11:44.196" v="3127" actId="1035"/>
          <ac:cxnSpMkLst>
            <pc:docMk/>
            <pc:sldMk cId="3156662864" sldId="256"/>
            <ac:cxnSpMk id="7" creationId="{86ED4396-7A89-3FE5-921F-B759C243380B}"/>
          </ac:cxnSpMkLst>
        </pc:cxnChg>
        <pc:cxnChg chg="add mod">
          <ac:chgData name="Linley, Katy" userId="12c888cf-cba1-4439-89da-41d6152d522d" providerId="ADAL" clId="{4E6AB1EF-B851-0D46-B3B0-1984BFE25F4A}" dt="2025-03-14T15:11:52.051" v="3140" actId="1076"/>
          <ac:cxnSpMkLst>
            <pc:docMk/>
            <pc:sldMk cId="3156662864" sldId="256"/>
            <ac:cxnSpMk id="9" creationId="{DEFAF6CC-42C1-C907-71CC-33454056A213}"/>
          </ac:cxnSpMkLst>
        </pc:cxnChg>
        <pc:cxnChg chg="add mod">
          <ac:chgData name="Linley, Katy" userId="12c888cf-cba1-4439-89da-41d6152d522d" providerId="ADAL" clId="{4E6AB1EF-B851-0D46-B3B0-1984BFE25F4A}" dt="2025-03-14T15:12:00.351" v="3152" actId="1035"/>
          <ac:cxnSpMkLst>
            <pc:docMk/>
            <pc:sldMk cId="3156662864" sldId="256"/>
            <ac:cxnSpMk id="10" creationId="{3477FE9D-07F7-8069-8E94-A7375FA1534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BC7FD-6D61-5043-87C2-785641BEDE23}" type="datetimeFigureOut">
              <a:rPr lang="en-GB" smtClean="0"/>
              <a:t>14/03/2025</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08327-ADC0-BB44-BA1B-FED63B566F9D}" type="slidenum">
              <a:rPr lang="en-GB" smtClean="0"/>
              <a:t>‹#›</a:t>
            </a:fld>
            <a:endParaRPr lang="en-GB"/>
          </a:p>
        </p:txBody>
      </p:sp>
    </p:spTree>
    <p:extLst>
      <p:ext uri="{BB962C8B-B14F-4D97-AF65-F5344CB8AC3E}">
        <p14:creationId xmlns:p14="http://schemas.microsoft.com/office/powerpoint/2010/main" val="413157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B08327-ADC0-BB44-BA1B-FED63B566F9D}" type="slidenum">
              <a:rPr lang="en-GB" smtClean="0"/>
              <a:t>1</a:t>
            </a:fld>
            <a:endParaRPr lang="en-GB"/>
          </a:p>
        </p:txBody>
      </p:sp>
    </p:spTree>
    <p:extLst>
      <p:ext uri="{BB962C8B-B14F-4D97-AF65-F5344CB8AC3E}">
        <p14:creationId xmlns:p14="http://schemas.microsoft.com/office/powerpoint/2010/main" val="672323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98304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98322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743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0F9F12-4A09-4FD6-B63E-E9140DE3C94E}"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258618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0F9F12-4A09-4FD6-B63E-E9140DE3C94E}"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360116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40F9F12-4A09-4FD6-B63E-E9140DE3C94E}" type="datetimeFigureOut">
              <a:rPr lang="en-GB" smtClean="0"/>
              <a:t>14/03/2025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50043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40F9F12-4A09-4FD6-B63E-E9140DE3C94E}" type="datetimeFigureOut">
              <a:rPr lang="en-GB" smtClean="0"/>
              <a:t>14/03/2025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299639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40F9F12-4A09-4FD6-B63E-E9140DE3C94E}" type="datetimeFigureOut">
              <a:rPr lang="en-GB" smtClean="0"/>
              <a:t>14/03/2025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56278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F9F12-4A09-4FD6-B63E-E9140DE3C94E}" type="datetimeFigureOut">
              <a:rPr lang="en-GB" smtClean="0"/>
              <a:t>14/03/2025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60462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740F9F12-4A09-4FD6-B63E-E9140DE3C94E}" type="datetimeFigureOut">
              <a:rPr lang="en-GB" smtClean="0"/>
              <a:t>14/03/2025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344309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740F9F12-4A09-4FD6-B63E-E9140DE3C94E}" type="datetimeFigureOut">
              <a:rPr lang="en-GB" smtClean="0"/>
              <a:t>14/03/2025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DF737-CE38-4A5C-B215-710641193B10}" type="slidenum">
              <a:rPr lang="en-GB" smtClean="0"/>
              <a:t>‹#›</a:t>
            </a:fld>
            <a:endParaRPr lang="en-GB"/>
          </a:p>
        </p:txBody>
      </p:sp>
    </p:spTree>
    <p:extLst>
      <p:ext uri="{BB962C8B-B14F-4D97-AF65-F5344CB8AC3E}">
        <p14:creationId xmlns:p14="http://schemas.microsoft.com/office/powerpoint/2010/main" val="169778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740F9F12-4A09-4FD6-B63E-E9140DE3C94E}" type="datetimeFigureOut">
              <a:rPr lang="en-GB" smtClean="0"/>
              <a:t>14/03/2025</a:t>
            </a:fld>
            <a:endParaRPr lang="en-GB"/>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21DF737-CE38-4A5C-B215-710641193B10}" type="slidenum">
              <a:rPr lang="en-GB" smtClean="0"/>
              <a:t>‹#›</a:t>
            </a:fld>
            <a:endParaRPr lang="en-GB"/>
          </a:p>
        </p:txBody>
      </p:sp>
    </p:spTree>
    <p:extLst>
      <p:ext uri="{BB962C8B-B14F-4D97-AF65-F5344CB8AC3E}">
        <p14:creationId xmlns:p14="http://schemas.microsoft.com/office/powerpoint/2010/main" val="13648690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hyperlink" Target="https://kijabehospital.org/guidelines" TargetMode="External"/><Relationship Id="rId9" Type="http://schemas.openxmlformats.org/officeDocument/2006/relationships/image" Target="../media/image6.emf"/><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6000">
              <a:srgbClr val="CBE7F0"/>
            </a:gs>
            <a:gs pos="25000">
              <a:srgbClr val="EDF1F9"/>
            </a:gs>
            <a:gs pos="4000">
              <a:schemeClr val="bg1"/>
            </a:gs>
          </a:gsLst>
          <a:lin ang="5400000" scaled="1"/>
        </a:gra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25C44C1E-C04E-649B-F40D-E6CE7F1DD896}"/>
              </a:ext>
            </a:extLst>
          </p:cNvPr>
          <p:cNvSpPr txBox="1"/>
          <p:nvPr/>
        </p:nvSpPr>
        <p:spPr>
          <a:xfrm>
            <a:off x="4032560" y="1625678"/>
            <a:ext cx="3384000" cy="8740854"/>
          </a:xfrm>
          <a:prstGeom prst="rect">
            <a:avLst/>
          </a:prstGeom>
          <a:noFill/>
        </p:spPr>
        <p:txBody>
          <a:bodyPr wrap="square" rtlCol="0">
            <a:spAutoFit/>
          </a:bodyPr>
          <a:lstStyle/>
          <a:p>
            <a:pPr>
              <a:buClr>
                <a:schemeClr val="accent1"/>
              </a:buClr>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 Kenya, there are a large number of midlevel providers and junior doctors carrying out front-line care with minimal supervision and no ongoing training in NCD care. We recognised the need for a short course training in NCDs.</a:t>
            </a:r>
          </a:p>
          <a:p>
            <a:pPr>
              <a:buClr>
                <a:schemeClr val="accent1"/>
              </a:buClr>
            </a:pPr>
            <a:endPar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r>
              <a:rPr lang="en-GB" sz="1600" b="1" dirty="0">
                <a:solidFill>
                  <a:srgbClr val="11A4DD"/>
                </a:solidFill>
                <a:latin typeface="Poppins SemiBold" pitchFamily="2" charset="77"/>
                <a:ea typeface="Calibri" panose="020F0502020204030204" pitchFamily="34" charset="0"/>
                <a:cs typeface="Poppins SemiBold" pitchFamily="2" charset="77"/>
              </a:rPr>
              <a:t>Methods</a:t>
            </a:r>
          </a:p>
          <a:p>
            <a:pPr>
              <a:buClr>
                <a:schemeClr val="accent1"/>
              </a:buClr>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 July 2022 we designed a short-course which focused on diabetes. This course was then adapted to cover a range of NCDs and is being run quarterly at AIC </a:t>
            </a:r>
            <a:r>
              <a:rPr lang="en-GB"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Kijabe</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 Hospital.</a:t>
            </a:r>
          </a:p>
          <a:p>
            <a:pPr>
              <a:buClr>
                <a:schemeClr val="accent1"/>
              </a:buClr>
            </a:pPr>
            <a:endParaRPr lang="en-GB" sz="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The course include cardiovascular diseases, diabetes, chronic lung disease, cancer, epilepsy and common mental health problems. We look at common risk factors across NCDs and discuss practical ways to manage them. This includes a focus on </a:t>
            </a: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people-centred care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and training in </a:t>
            </a: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motivational interviewing.</a:t>
            </a:r>
          </a:p>
          <a:p>
            <a:pPr>
              <a:buClr>
                <a:schemeClr val="accent1"/>
              </a:buClr>
            </a:pPr>
            <a:endPar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We call this an </a:t>
            </a: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update course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as we are not trying to teach the subjects from scratch, but assuming previous relevant knowledge and experience. We present </a:t>
            </a: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up-to-date evidence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and tools relevant to everyday practice, moving through topics quickly with a team of facilitators.</a:t>
            </a:r>
          </a:p>
        </p:txBody>
      </p:sp>
      <p:pic>
        <p:nvPicPr>
          <p:cNvPr id="24" name="Google Shape;159;g244e0b4d763_0_82">
            <a:extLst>
              <a:ext uri="{FF2B5EF4-FFF2-40B4-BE49-F238E27FC236}">
                <a16:creationId xmlns:a16="http://schemas.microsoft.com/office/drawing/2014/main" id="{21893B20-6B52-2B36-DC6C-B7AC54DCCB11}"/>
              </a:ext>
            </a:extLst>
          </p:cNvPr>
          <p:cNvPicPr preferRelativeResize="0"/>
          <p:nvPr/>
        </p:nvPicPr>
        <p:blipFill rotWithShape="1">
          <a:blip r:embed="rId3">
            <a:alphaModFix/>
          </a:blip>
          <a:srcRect l="11675" t="24294" r="33794"/>
          <a:stretch/>
        </p:blipFill>
        <p:spPr>
          <a:xfrm rot="21264622">
            <a:off x="4037966" y="6705302"/>
            <a:ext cx="1175938" cy="1377593"/>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p:spPr>
      </p:pic>
      <p:sp>
        <p:nvSpPr>
          <p:cNvPr id="119" name="TextBox 118">
            <a:extLst>
              <a:ext uri="{FF2B5EF4-FFF2-40B4-BE49-F238E27FC236}">
                <a16:creationId xmlns:a16="http://schemas.microsoft.com/office/drawing/2014/main" id="{3FC1E280-5320-CE05-7102-A79715044C4A}"/>
              </a:ext>
            </a:extLst>
          </p:cNvPr>
          <p:cNvSpPr txBox="1"/>
          <p:nvPr/>
        </p:nvSpPr>
        <p:spPr>
          <a:xfrm>
            <a:off x="7733194" y="1628647"/>
            <a:ext cx="3384000" cy="9048631"/>
          </a:xfrm>
          <a:prstGeom prst="rect">
            <a:avLst/>
          </a:prstGeom>
          <a:noFill/>
          <a:ln w="44450">
            <a:noFill/>
          </a:ln>
          <a:effectLst/>
        </p:spPr>
        <p:txBody>
          <a:bodyPr wrap="square" rtlCol="0">
            <a:spAutoFit/>
          </a:bodyPr>
          <a:lstStyle/>
          <a:p>
            <a:pPr>
              <a:buClr>
                <a:schemeClr val="accent1"/>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We base much of the teaching </a:t>
            </a:r>
          </a:p>
          <a:p>
            <a:pPr>
              <a:buClr>
                <a:schemeClr val="accent1"/>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around case studies and we </a:t>
            </a:r>
          </a:p>
          <a:p>
            <a:pPr>
              <a:buClr>
                <a:schemeClr val="accent1"/>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use other evidence-based </a:t>
            </a:r>
          </a:p>
          <a:p>
            <a:pPr>
              <a:buClr>
                <a:schemeClr val="accent1"/>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teaching methods to make </a:t>
            </a:r>
          </a:p>
          <a:p>
            <a:pPr>
              <a:buClr>
                <a:schemeClr val="accent1"/>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this interactive, varied and </a:t>
            </a:r>
          </a:p>
          <a:p>
            <a:pPr>
              <a:buClr>
                <a:schemeClr val="accent1"/>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engaging to learners. We </a:t>
            </a:r>
          </a:p>
          <a:p>
            <a:pPr>
              <a:buClr>
                <a:schemeClr val="accent1"/>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use the </a:t>
            </a:r>
            <a:r>
              <a:rPr lang="en-GB"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Kijabe</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 OPD </a:t>
            </a:r>
          </a:p>
          <a:p>
            <a:pPr>
              <a:buClr>
                <a:schemeClr val="accent1"/>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guidelines throughout the </a:t>
            </a:r>
          </a:p>
          <a:p>
            <a:pPr>
              <a:buClr>
                <a:schemeClr val="accent1"/>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course and a course handbook </a:t>
            </a:r>
          </a:p>
          <a:p>
            <a:pPr>
              <a:buClr>
                <a:schemeClr val="accent1"/>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has been developed which can be used in everyday work.</a:t>
            </a:r>
          </a:p>
          <a:p>
            <a:pPr>
              <a:buClr>
                <a:schemeClr val="accent1"/>
              </a:buClr>
              <a:buSzPct val="100000"/>
            </a:pPr>
            <a:endParaRPr lang="en-GB" sz="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buSzPct val="100000"/>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We have introduced quality improvement methods as part of the course and with action points being one of the ways we track change from the course</a:t>
            </a:r>
          </a:p>
          <a:p>
            <a:pPr>
              <a:buClr>
                <a:schemeClr val="accent1"/>
              </a:buClr>
              <a:buSzPct val="112000"/>
            </a:pPr>
            <a:r>
              <a:rPr lang="en-GB" sz="1400" dirty="0">
                <a:ea typeface="Calibri" panose="020F0502020204030204" pitchFamily="34" charset="0"/>
              </a:rPr>
              <a:t>  </a:t>
            </a:r>
          </a:p>
          <a:p>
            <a:pPr>
              <a:buClr>
                <a:schemeClr val="accent1"/>
              </a:buClr>
              <a:buSzPct val="112000"/>
            </a:pPr>
            <a:r>
              <a:rPr lang="en-GB" sz="1600" b="1" dirty="0">
                <a:solidFill>
                  <a:srgbClr val="11A4DD"/>
                </a:solidFill>
                <a:latin typeface="Poppins SemiBold" pitchFamily="2" charset="77"/>
                <a:ea typeface="Calibri" panose="020F0502020204030204" pitchFamily="34" charset="0"/>
                <a:cs typeface="Poppins SemiBold" pitchFamily="2" charset="77"/>
              </a:rPr>
              <a:t>Findings</a:t>
            </a:r>
          </a:p>
          <a:p>
            <a:pPr>
              <a:buClr>
                <a:schemeClr val="accent1"/>
              </a:buClr>
              <a:buSzPct val="112000"/>
            </a:pPr>
            <a:r>
              <a:rPr lang="en-GB" sz="1400" dirty="0">
                <a:ea typeface="Calibri" panose="020F0502020204030204" pitchFamily="34" charset="0"/>
              </a:rPr>
              <a:t>The course has run seven times so far, training a total of 128 health care professionals. This includes all clinicians in </a:t>
            </a:r>
            <a:r>
              <a:rPr lang="en-GB" sz="1400" dirty="0" err="1">
                <a:ea typeface="Calibri" panose="020F0502020204030204" pitchFamily="34" charset="0"/>
              </a:rPr>
              <a:t>Kijabe</a:t>
            </a:r>
            <a:r>
              <a:rPr lang="en-GB" sz="1400" dirty="0">
                <a:ea typeface="Calibri" panose="020F0502020204030204" pitchFamily="34" charset="0"/>
              </a:rPr>
              <a:t> OPD and all from </a:t>
            </a:r>
            <a:r>
              <a:rPr lang="en-GB" sz="1400" dirty="0" err="1">
                <a:ea typeface="Calibri" panose="020F0502020204030204" pitchFamily="34" charset="0"/>
              </a:rPr>
              <a:t>Marira</a:t>
            </a:r>
            <a:r>
              <a:rPr lang="en-GB" sz="1400" dirty="0">
                <a:ea typeface="Calibri" panose="020F0502020204030204" pitchFamily="34" charset="0"/>
              </a:rPr>
              <a:t> satellite clinic. We have seen improvement in adherence to guidelines.  Many attendees have come </a:t>
            </a:r>
          </a:p>
          <a:p>
            <a:pPr>
              <a:buClr>
                <a:schemeClr val="accent1"/>
              </a:buClr>
              <a:buSzPct val="112000"/>
            </a:pPr>
            <a:r>
              <a:rPr lang="en-GB" sz="1400" dirty="0">
                <a:ea typeface="Calibri" panose="020F0502020204030204" pitchFamily="34" charset="0"/>
              </a:rPr>
              <a:t>from other </a:t>
            </a:r>
          </a:p>
          <a:p>
            <a:pPr>
              <a:buClr>
                <a:schemeClr val="accent1"/>
              </a:buClr>
              <a:buSzPct val="112000"/>
            </a:pPr>
            <a:r>
              <a:rPr lang="en-GB" sz="1400" dirty="0">
                <a:ea typeface="Calibri" panose="020F0502020204030204" pitchFamily="34" charset="0"/>
              </a:rPr>
              <a:t>parts of </a:t>
            </a:r>
          </a:p>
          <a:p>
            <a:pPr>
              <a:buClr>
                <a:schemeClr val="accent1"/>
              </a:buClr>
              <a:buSzPct val="112000"/>
            </a:pPr>
            <a:r>
              <a:rPr lang="en-GB" sz="1400" dirty="0">
                <a:ea typeface="Calibri" panose="020F0502020204030204" pitchFamily="34" charset="0"/>
              </a:rPr>
              <a:t>Kenya with </a:t>
            </a:r>
          </a:p>
          <a:p>
            <a:pPr>
              <a:buClr>
                <a:schemeClr val="accent1"/>
              </a:buClr>
              <a:buSzPct val="112000"/>
            </a:pPr>
            <a:r>
              <a:rPr lang="en-GB" sz="1400" dirty="0">
                <a:ea typeface="Calibri" panose="020F0502020204030204" pitchFamily="34" charset="0"/>
              </a:rPr>
              <a:t>much </a:t>
            </a:r>
          </a:p>
          <a:p>
            <a:pPr>
              <a:buClr>
                <a:schemeClr val="accent1"/>
              </a:buClr>
              <a:buSzPct val="112000"/>
            </a:pPr>
            <a:r>
              <a:rPr lang="en-GB" sz="1400" dirty="0">
                <a:ea typeface="Calibri" panose="020F0502020204030204" pitchFamily="34" charset="0"/>
              </a:rPr>
              <a:t>positive </a:t>
            </a:r>
          </a:p>
          <a:p>
            <a:pPr>
              <a:buClr>
                <a:schemeClr val="accent1"/>
              </a:buClr>
              <a:buSzPct val="112000"/>
            </a:pPr>
            <a:r>
              <a:rPr lang="en-GB" sz="1400" dirty="0">
                <a:ea typeface="Calibri" panose="020F0502020204030204" pitchFamily="34" charset="0"/>
              </a:rPr>
              <a:t>feedback </a:t>
            </a:r>
          </a:p>
          <a:p>
            <a:pPr>
              <a:buClr>
                <a:schemeClr val="accent1"/>
              </a:buClr>
              <a:buSzPct val="112000"/>
            </a:pPr>
            <a:r>
              <a:rPr lang="en-GB" sz="1400" dirty="0">
                <a:ea typeface="Calibri" panose="020F0502020204030204" pitchFamily="34" charset="0"/>
              </a:rPr>
              <a:t>showing </a:t>
            </a:r>
          </a:p>
          <a:p>
            <a:pPr>
              <a:buClr>
                <a:schemeClr val="accent1"/>
              </a:buClr>
              <a:buSzPct val="112000"/>
            </a:pPr>
            <a:r>
              <a:rPr lang="en-GB" sz="1400" dirty="0">
                <a:ea typeface="Calibri" panose="020F0502020204030204" pitchFamily="34" charset="0"/>
              </a:rPr>
              <a:t>changes </a:t>
            </a:r>
          </a:p>
          <a:p>
            <a:pPr>
              <a:buClr>
                <a:schemeClr val="accent1"/>
              </a:buClr>
              <a:buSzPct val="112000"/>
            </a:pPr>
            <a:r>
              <a:rPr lang="en-GB" sz="1400" dirty="0">
                <a:ea typeface="Calibri" panose="020F0502020204030204" pitchFamily="34" charset="0"/>
              </a:rPr>
              <a:t>to working </a:t>
            </a:r>
          </a:p>
          <a:p>
            <a:pPr>
              <a:buClr>
                <a:schemeClr val="accent1"/>
              </a:buClr>
              <a:buSzPct val="112000"/>
            </a:pPr>
            <a:r>
              <a:rPr lang="en-GB" sz="1400" dirty="0">
                <a:ea typeface="Calibri" panose="020F0502020204030204" pitchFamily="34" charset="0"/>
              </a:rPr>
              <a:t>practice.</a:t>
            </a:r>
          </a:p>
          <a:p>
            <a:pPr>
              <a:buClr>
                <a:schemeClr val="accent1"/>
              </a:buClr>
              <a:buSzPct val="112000"/>
            </a:pPr>
            <a:endParaRPr lang="en-GB" sz="1400" dirty="0">
              <a:ea typeface="Calibri" panose="020F0502020204030204" pitchFamily="34" charset="0"/>
            </a:endParaRPr>
          </a:p>
          <a:p>
            <a:pPr>
              <a:buClr>
                <a:schemeClr val="accent1"/>
              </a:buClr>
              <a:buSzPct val="112000"/>
            </a:pPr>
            <a:r>
              <a:rPr lang="en-GB" sz="1200" dirty="0">
                <a:ea typeface="Calibri" panose="020F0502020204030204" pitchFamily="34" charset="0"/>
              </a:rPr>
              <a:t>“</a:t>
            </a:r>
            <a:r>
              <a:rPr lang="en-GB" sz="1200" i="1" dirty="0">
                <a:ea typeface="Calibri" panose="020F0502020204030204" pitchFamily="34" charset="0"/>
              </a:rPr>
              <a:t>We’ve been able to do diabetic foot exam for all our patients coming through the NCD clinic and also in the wards…this also comes with doing most eye exams and dental assessment for inpatient</a:t>
            </a:r>
            <a:r>
              <a:rPr lang="en-GB" sz="1200" dirty="0">
                <a:ea typeface="Calibri" panose="020F0502020204030204" pitchFamily="34" charset="0"/>
              </a:rPr>
              <a:t>” Dr Karin, </a:t>
            </a:r>
            <a:r>
              <a:rPr lang="en-GB" sz="1200" dirty="0" err="1">
                <a:ea typeface="Calibri" panose="020F0502020204030204" pitchFamily="34" charset="0"/>
              </a:rPr>
              <a:t>Chogoria</a:t>
            </a:r>
            <a:endParaRPr lang="en-GB" sz="1200" dirty="0">
              <a:ea typeface="Calibri" panose="020F0502020204030204" pitchFamily="34" charset="0"/>
            </a:endParaRPr>
          </a:p>
        </p:txBody>
      </p:sp>
      <p:sp>
        <p:nvSpPr>
          <p:cNvPr id="2" name="TextBox 1">
            <a:extLst>
              <a:ext uri="{FF2B5EF4-FFF2-40B4-BE49-F238E27FC236}">
                <a16:creationId xmlns:a16="http://schemas.microsoft.com/office/drawing/2014/main" id="{C624515B-FED5-AC1A-44CE-D7C40B799F93}"/>
              </a:ext>
            </a:extLst>
          </p:cNvPr>
          <p:cNvSpPr txBox="1"/>
          <p:nvPr/>
        </p:nvSpPr>
        <p:spPr>
          <a:xfrm>
            <a:off x="333927" y="1622792"/>
            <a:ext cx="3384000" cy="8525411"/>
          </a:xfrm>
          <a:prstGeom prst="rect">
            <a:avLst/>
          </a:prstGeom>
          <a:noFill/>
        </p:spPr>
        <p:txBody>
          <a:bodyPr wrap="square" rtlCol="0">
            <a:spAutoFit/>
          </a:bodyPr>
          <a:lstStyle/>
          <a:p>
            <a:pPr>
              <a:buClr>
                <a:schemeClr val="accent1"/>
              </a:buClr>
            </a:pPr>
            <a:r>
              <a:rPr lang="en-US" sz="1600" b="1" dirty="0">
                <a:solidFill>
                  <a:srgbClr val="11A4DD"/>
                </a:solidFill>
                <a:latin typeface="Poppins SemiBold" pitchFamily="2" charset="77"/>
                <a:cs typeface="Poppins SemiBold" pitchFamily="2" charset="77"/>
              </a:rPr>
              <a:t>Background</a:t>
            </a:r>
          </a:p>
          <a:p>
            <a:pPr>
              <a:buClr>
                <a:schemeClr val="accent1"/>
              </a:buClr>
            </a:pPr>
            <a:r>
              <a:rPr lang="en-US" sz="1400" dirty="0"/>
              <a:t>Non-communicable diseases (NCDs) are the number one cause of mortality and morbidity worldwide.</a:t>
            </a:r>
            <a:r>
              <a:rPr lang="en-US" sz="1400" baseline="30000" dirty="0"/>
              <a:t>1</a:t>
            </a:r>
            <a:r>
              <a:rPr lang="en-US" sz="1400" dirty="0"/>
              <a:t> Low- and middle- income countries are disproportionately affected, with 80% of global NCD deaths and 90% of those deaths being premature.</a:t>
            </a:r>
            <a:r>
              <a:rPr lang="en-US" sz="1400" baseline="30000" dirty="0"/>
              <a:t>2</a:t>
            </a:r>
            <a:r>
              <a:rPr lang="en-US" sz="1400" dirty="0"/>
              <a:t> In Kenya NCDs are responsible for more than 50% of hospital admissions and 39% of all deaths annually.</a:t>
            </a:r>
            <a:r>
              <a:rPr lang="en-US" sz="1400" baseline="30000" dirty="0"/>
              <a:t>3,4</a:t>
            </a:r>
            <a:endParaRPr lang="en-US" sz="1400" dirty="0"/>
          </a:p>
          <a:p>
            <a:pPr>
              <a:buClr>
                <a:schemeClr val="accent1"/>
              </a:buClr>
            </a:pPr>
            <a:endParaRPr lang="en-US" sz="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The family medicine team at AIC </a:t>
            </a:r>
            <a:r>
              <a:rPr lang="en-GB" sz="1400" dirty="0" err="1">
                <a:solidFill>
                  <a:srgbClr val="000000"/>
                </a:solidFill>
                <a:latin typeface="Calibri" panose="020F0502020204030204" pitchFamily="34" charset="0"/>
                <a:ea typeface="Calibri" panose="020F0502020204030204" pitchFamily="34" charset="0"/>
                <a:cs typeface="Calibri" panose="020F0502020204030204" pitchFamily="34" charset="0"/>
              </a:rPr>
              <a:t>Kijabe</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 Hospital have established a broad range of concise, evidence-based guidelines to provide a preferred standard of care for mid-level providers. Currently 93 guidelines and patient information leaflets found at: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https://kijabehospital.org/guidelines</a:t>
            </a: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buClr>
                <a:schemeClr val="accent1"/>
              </a:buClr>
            </a:pP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 2022, hypertension &amp; diabetes were the most viewed guidelines, consistent with the </a:t>
            </a:r>
            <a:r>
              <a:rPr lang="en-GB" sz="1400" b="1" dirty="0">
                <a:solidFill>
                  <a:srgbClr val="000000"/>
                </a:solidFill>
                <a:latin typeface="Calibri" panose="020F0502020204030204" pitchFamily="34" charset="0"/>
                <a:ea typeface="Calibri" panose="020F0502020204030204" pitchFamily="34" charset="0"/>
                <a:cs typeface="Calibri" panose="020F0502020204030204" pitchFamily="34" charset="0"/>
              </a:rPr>
              <a:t>rise of NCDs but the lack of quality and relevant resources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 our setting.</a:t>
            </a:r>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18211" indent="-216000">
              <a:buClr>
                <a:schemeClr val="accent1"/>
              </a:buClr>
              <a:buFont typeface="Wingdings" pitchFamily="2" charset="2"/>
              <a:buChar char="v"/>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02211">
              <a:buClr>
                <a:schemeClr val="accent1"/>
              </a:buClr>
            </a:pPr>
            <a:endPar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7164C8B2-551F-7BD2-9F92-72905B55F15D}"/>
              </a:ext>
            </a:extLst>
          </p:cNvPr>
          <p:cNvSpPr txBox="1"/>
          <p:nvPr/>
        </p:nvSpPr>
        <p:spPr>
          <a:xfrm>
            <a:off x="2190500" y="326693"/>
            <a:ext cx="10635470" cy="1184940"/>
          </a:xfrm>
          <a:prstGeom prst="rect">
            <a:avLst/>
          </a:prstGeom>
          <a:noFill/>
        </p:spPr>
        <p:txBody>
          <a:bodyPr wrap="square" rtlCol="0">
            <a:spAutoFit/>
          </a:bodyPr>
          <a:lstStyle/>
          <a:p>
            <a:pPr algn="ctr"/>
            <a:r>
              <a:rPr lang="en-US" sz="4000" b="1" dirty="0">
                <a:solidFill>
                  <a:srgbClr val="11A4DD"/>
                </a:solidFill>
                <a:latin typeface="Poppins SemiBold" pitchFamily="2" charset="77"/>
                <a:cs typeface="Poppins SemiBold" pitchFamily="2" charset="77"/>
              </a:rPr>
              <a:t>NCD course development</a:t>
            </a:r>
            <a:endParaRPr lang="en-GB" sz="4000" b="1" dirty="0">
              <a:solidFill>
                <a:srgbClr val="11A4DD"/>
              </a:solidFill>
              <a:latin typeface="Poppins SemiBold" pitchFamily="2" charset="77"/>
              <a:cs typeface="Poppins SemiBold" pitchFamily="2" charset="77"/>
            </a:endParaRPr>
          </a:p>
          <a:p>
            <a:pPr algn="ctr"/>
            <a:r>
              <a:rPr lang="en-US" sz="1200" b="1" dirty="0">
                <a:latin typeface="Poppins SemiBold" pitchFamily="2" charset="77"/>
                <a:cs typeface="Poppins SemiBold" pitchFamily="2" charset="77"/>
              </a:rPr>
              <a:t>Dr Kaya Belknap, Dr Katy Linley, Harriet Wanjiru, Irene Muthoni, Emmanuel </a:t>
            </a:r>
            <a:r>
              <a:rPr lang="en-US" sz="1200" b="1" dirty="0" err="1">
                <a:latin typeface="Poppins SemiBold" pitchFamily="2" charset="77"/>
                <a:cs typeface="Poppins SemiBold" pitchFamily="2" charset="77"/>
              </a:rPr>
              <a:t>Ndeto</a:t>
            </a:r>
            <a:r>
              <a:rPr lang="en-US" sz="1200" b="1" dirty="0">
                <a:latin typeface="Poppins SemiBold" pitchFamily="2" charset="77"/>
                <a:cs typeface="Poppins SemiBold" pitchFamily="2" charset="77"/>
              </a:rPr>
              <a:t>, Elijah </a:t>
            </a:r>
            <a:r>
              <a:rPr lang="en-US" sz="1200" b="1" dirty="0" err="1">
                <a:latin typeface="Poppins SemiBold" pitchFamily="2" charset="77"/>
                <a:cs typeface="Poppins SemiBold" pitchFamily="2" charset="77"/>
              </a:rPr>
              <a:t>Mungathia</a:t>
            </a:r>
            <a:r>
              <a:rPr lang="en-GB" sz="2000" b="1" dirty="0">
                <a:effectLst/>
                <a:latin typeface="Poppins SemiBold" pitchFamily="2" charset="77"/>
                <a:cs typeface="Poppins SemiBold" pitchFamily="2" charset="77"/>
              </a:rPr>
              <a:t> </a:t>
            </a:r>
            <a:endParaRPr lang="en-GB" sz="1200" b="1" dirty="0">
              <a:effectLst/>
              <a:latin typeface="Poppins SemiBold" pitchFamily="2" charset="77"/>
              <a:cs typeface="Poppins SemiBold" pitchFamily="2" charset="77"/>
            </a:endParaRPr>
          </a:p>
          <a:p>
            <a:pPr algn="ctr"/>
            <a:endParaRPr lang="en-US" sz="1100" b="1" dirty="0">
              <a:latin typeface="Poppins SemiBold" pitchFamily="2" charset="77"/>
              <a:cs typeface="Poppins SemiBold" pitchFamily="2" charset="77"/>
            </a:endParaRPr>
          </a:p>
        </p:txBody>
      </p:sp>
      <p:sp>
        <p:nvSpPr>
          <p:cNvPr id="123" name="TextBox 122">
            <a:extLst>
              <a:ext uri="{FF2B5EF4-FFF2-40B4-BE49-F238E27FC236}">
                <a16:creationId xmlns:a16="http://schemas.microsoft.com/office/drawing/2014/main" id="{D2F75660-21EB-712D-E4BD-FEB01E156AB9}"/>
              </a:ext>
            </a:extLst>
          </p:cNvPr>
          <p:cNvSpPr txBox="1"/>
          <p:nvPr/>
        </p:nvSpPr>
        <p:spPr>
          <a:xfrm>
            <a:off x="11411077" y="1622792"/>
            <a:ext cx="3384000" cy="9002464"/>
          </a:xfrm>
          <a:prstGeom prst="rect">
            <a:avLst/>
          </a:prstGeom>
          <a:noFill/>
        </p:spPr>
        <p:txBody>
          <a:bodyPr wrap="square" rtlCol="0">
            <a:spAutoFit/>
          </a:bodyPr>
          <a:lstStyle/>
          <a:p>
            <a:pPr>
              <a:buClr>
                <a:srgbClr val="4D83B7"/>
              </a:buClr>
              <a:buSzPct val="100000"/>
            </a:pPr>
            <a:r>
              <a:rPr lang="en-GB" sz="1200" i="1" dirty="0">
                <a:ea typeface="Calibri" panose="020F0502020204030204" pitchFamily="34" charset="0"/>
              </a:rPr>
              <a:t>“I did a CME and we implemented in our facility  use of screening tools for mental health in our NCD clinic and vice versa - NCD screening in our mental illness clinic. I received good feedback concerning the availability of the </a:t>
            </a:r>
            <a:r>
              <a:rPr lang="en-GB" sz="1200" i="1" dirty="0" err="1">
                <a:ea typeface="Calibri" panose="020F0502020204030204" pitchFamily="34" charset="0"/>
              </a:rPr>
              <a:t>Kijabe</a:t>
            </a:r>
            <a:r>
              <a:rPr lang="en-GB" sz="1200" i="1" dirty="0">
                <a:ea typeface="Calibri" panose="020F0502020204030204" pitchFamily="34" charset="0"/>
              </a:rPr>
              <a:t> guidelines online and many thanks especially from clinicians” </a:t>
            </a:r>
            <a:r>
              <a:rPr lang="en-GB" sz="1200" dirty="0">
                <a:ea typeface="Calibri" panose="020F0502020204030204" pitchFamily="34" charset="0"/>
              </a:rPr>
              <a:t>Audrey, </a:t>
            </a:r>
            <a:r>
              <a:rPr lang="en-GB" sz="1200" dirty="0" err="1">
                <a:ea typeface="Calibri" panose="020F0502020204030204" pitchFamily="34" charset="0"/>
              </a:rPr>
              <a:t>Kenyenya</a:t>
            </a:r>
            <a:r>
              <a:rPr lang="en-GB" sz="1200" dirty="0">
                <a:ea typeface="Calibri" panose="020F0502020204030204" pitchFamily="34" charset="0"/>
              </a:rPr>
              <a:t> </a:t>
            </a:r>
            <a:r>
              <a:rPr lang="en-GB" sz="1200" dirty="0" err="1">
                <a:ea typeface="Calibri" panose="020F0502020204030204" pitchFamily="34" charset="0"/>
              </a:rPr>
              <a:t>Subcouty</a:t>
            </a:r>
            <a:r>
              <a:rPr lang="en-GB" sz="1200" dirty="0">
                <a:ea typeface="Calibri" panose="020F0502020204030204" pitchFamily="34" charset="0"/>
              </a:rPr>
              <a:t> Hospital, Kisii</a:t>
            </a:r>
          </a:p>
          <a:p>
            <a:pPr>
              <a:buClr>
                <a:srgbClr val="4D83B7"/>
              </a:buClr>
              <a:buSzPct val="100000"/>
            </a:pPr>
            <a:endParaRPr lang="en-GB" sz="1200" i="1" dirty="0">
              <a:ea typeface="Calibri" panose="020F0502020204030204" pitchFamily="34" charset="0"/>
            </a:endParaRPr>
          </a:p>
          <a:p>
            <a:pPr>
              <a:buClr>
                <a:srgbClr val="4D83B7"/>
              </a:buClr>
              <a:buSzPct val="100000"/>
            </a:pPr>
            <a:r>
              <a:rPr lang="en-GB" sz="1200" i="1" dirty="0">
                <a:ea typeface="Calibri" panose="020F0502020204030204" pitchFamily="34" charset="0"/>
              </a:rPr>
              <a:t>“Our NCD clinic is doing well, our NCD clients have increased, thanks to you and your team. The training was eye opening…… I incorporated some of the ideas in the DM booklet. And it's paying off. </a:t>
            </a:r>
            <a:r>
              <a:rPr lang="en-GB" sz="1400" i="1" dirty="0">
                <a:ea typeface="Calibri" panose="020F0502020204030204" pitchFamily="34" charset="0"/>
              </a:rPr>
              <a:t>” </a:t>
            </a:r>
            <a:r>
              <a:rPr lang="en-GB" sz="1200" dirty="0">
                <a:ea typeface="Calibri" panose="020F0502020204030204" pitchFamily="34" charset="0"/>
              </a:rPr>
              <a:t>Charles, </a:t>
            </a:r>
            <a:r>
              <a:rPr lang="en-GB" sz="1200" dirty="0" err="1">
                <a:ea typeface="Calibri" panose="020F0502020204030204" pitchFamily="34" charset="0"/>
              </a:rPr>
              <a:t>Equityafia</a:t>
            </a:r>
            <a:r>
              <a:rPr lang="en-GB" sz="1200" dirty="0">
                <a:ea typeface="Calibri" panose="020F0502020204030204" pitchFamily="34" charset="0"/>
              </a:rPr>
              <a:t>, Kitale, Trans </a:t>
            </a:r>
            <a:r>
              <a:rPr lang="en-GB" sz="1200" dirty="0" err="1">
                <a:ea typeface="Calibri" panose="020F0502020204030204" pitchFamily="34" charset="0"/>
              </a:rPr>
              <a:t>Nzoia</a:t>
            </a:r>
            <a:r>
              <a:rPr lang="en-GB" sz="1200" dirty="0">
                <a:ea typeface="Calibri" panose="020F0502020204030204" pitchFamily="34" charset="0"/>
              </a:rPr>
              <a:t> County</a:t>
            </a:r>
          </a:p>
          <a:p>
            <a:pPr>
              <a:buClr>
                <a:srgbClr val="4D83B7"/>
              </a:buClr>
              <a:buSzPct val="100000"/>
            </a:pPr>
            <a:endParaRPr lang="en-GB" sz="1600" b="1" dirty="0">
              <a:solidFill>
                <a:srgbClr val="11A4DD"/>
              </a:solidFill>
              <a:latin typeface="Poppins SemiBold" pitchFamily="2" charset="77"/>
              <a:ea typeface="Calibri" panose="020F0502020204030204" pitchFamily="34" charset="0"/>
              <a:cs typeface="Poppins SemiBold" pitchFamily="2" charset="77"/>
            </a:endParaRPr>
          </a:p>
          <a:p>
            <a:pPr>
              <a:buClr>
                <a:srgbClr val="4D83B7"/>
              </a:buClr>
              <a:buSzPct val="100000"/>
            </a:pPr>
            <a:endParaRPr lang="en-GB" sz="1600" b="1" dirty="0">
              <a:solidFill>
                <a:srgbClr val="11A4DD"/>
              </a:solidFill>
              <a:latin typeface="Poppins SemiBold" pitchFamily="2" charset="77"/>
              <a:ea typeface="Calibri" panose="020F0502020204030204" pitchFamily="34" charset="0"/>
              <a:cs typeface="Poppins SemiBold" pitchFamily="2" charset="77"/>
            </a:endParaRPr>
          </a:p>
          <a:p>
            <a:pPr>
              <a:buClr>
                <a:srgbClr val="4D83B7"/>
              </a:buClr>
              <a:buSzPct val="100000"/>
            </a:pPr>
            <a:endParaRPr lang="en-GB" sz="1600" b="1" dirty="0">
              <a:solidFill>
                <a:srgbClr val="11A4DD"/>
              </a:solidFill>
              <a:latin typeface="Poppins SemiBold" pitchFamily="2" charset="77"/>
              <a:ea typeface="Calibri" panose="020F0502020204030204" pitchFamily="34" charset="0"/>
              <a:cs typeface="Poppins SemiBold" pitchFamily="2" charset="77"/>
            </a:endParaRPr>
          </a:p>
          <a:p>
            <a:pPr>
              <a:buClr>
                <a:srgbClr val="4D83B7"/>
              </a:buClr>
              <a:buSzPct val="100000"/>
            </a:pPr>
            <a:endParaRPr lang="en-GB" sz="1600" b="1" dirty="0">
              <a:solidFill>
                <a:srgbClr val="11A4DD"/>
              </a:solidFill>
              <a:latin typeface="Poppins SemiBold" pitchFamily="2" charset="77"/>
              <a:ea typeface="Calibri" panose="020F0502020204030204" pitchFamily="34" charset="0"/>
              <a:cs typeface="Poppins SemiBold" pitchFamily="2" charset="77"/>
            </a:endParaRPr>
          </a:p>
          <a:p>
            <a:pPr>
              <a:buClr>
                <a:srgbClr val="4D83B7"/>
              </a:buClr>
              <a:buSzPct val="100000"/>
            </a:pPr>
            <a:endParaRPr lang="en-GB" sz="1600" b="1" dirty="0">
              <a:solidFill>
                <a:srgbClr val="11A4DD"/>
              </a:solidFill>
              <a:latin typeface="Poppins SemiBold" pitchFamily="2" charset="77"/>
              <a:ea typeface="Calibri" panose="020F0502020204030204" pitchFamily="34" charset="0"/>
              <a:cs typeface="Poppins SemiBold" pitchFamily="2" charset="77"/>
            </a:endParaRPr>
          </a:p>
          <a:p>
            <a:pPr>
              <a:buClr>
                <a:srgbClr val="4D83B7"/>
              </a:buClr>
              <a:buSzPct val="100000"/>
            </a:pPr>
            <a:endParaRPr lang="en-GB" sz="1600" b="1" dirty="0">
              <a:solidFill>
                <a:srgbClr val="11A4DD"/>
              </a:solidFill>
              <a:latin typeface="Poppins SemiBold" pitchFamily="2" charset="77"/>
              <a:ea typeface="Calibri" panose="020F0502020204030204" pitchFamily="34" charset="0"/>
              <a:cs typeface="Poppins SemiBold" pitchFamily="2" charset="77"/>
            </a:endParaRPr>
          </a:p>
          <a:p>
            <a:pPr>
              <a:buClr>
                <a:srgbClr val="4D83B7"/>
              </a:buClr>
              <a:buSzPct val="100000"/>
            </a:pPr>
            <a:endParaRPr lang="en-GB" sz="1600" b="1" dirty="0">
              <a:solidFill>
                <a:srgbClr val="11A4DD"/>
              </a:solidFill>
              <a:latin typeface="Poppins SemiBold" pitchFamily="2" charset="77"/>
              <a:ea typeface="Calibri" panose="020F0502020204030204" pitchFamily="34" charset="0"/>
              <a:cs typeface="Poppins SemiBold" pitchFamily="2" charset="77"/>
            </a:endParaRPr>
          </a:p>
          <a:p>
            <a:pPr>
              <a:buClr>
                <a:srgbClr val="4D83B7"/>
              </a:buClr>
              <a:buSzPct val="100000"/>
            </a:pPr>
            <a:endParaRPr lang="en-GB" sz="1600" b="1" dirty="0">
              <a:solidFill>
                <a:srgbClr val="11A4DD"/>
              </a:solidFill>
              <a:latin typeface="Poppins SemiBold" pitchFamily="2" charset="77"/>
              <a:ea typeface="Calibri" panose="020F0502020204030204" pitchFamily="34" charset="0"/>
              <a:cs typeface="Poppins SemiBold" pitchFamily="2" charset="77"/>
            </a:endParaRPr>
          </a:p>
          <a:p>
            <a:pPr>
              <a:buClr>
                <a:srgbClr val="4D83B7"/>
              </a:buClr>
              <a:buSzPct val="100000"/>
            </a:pPr>
            <a:r>
              <a:rPr lang="en-GB" sz="1600" b="1" dirty="0">
                <a:solidFill>
                  <a:srgbClr val="11A4DD"/>
                </a:solidFill>
                <a:latin typeface="Poppins SemiBold" pitchFamily="2" charset="77"/>
                <a:ea typeface="Calibri" panose="020F0502020204030204" pitchFamily="34" charset="0"/>
                <a:cs typeface="Poppins SemiBold" pitchFamily="2" charset="77"/>
              </a:rPr>
              <a:t>Interpretation</a:t>
            </a:r>
          </a:p>
          <a:p>
            <a:pPr>
              <a:buClr>
                <a:srgbClr val="4D83B7"/>
              </a:buClr>
              <a:buSzPct val="100000"/>
            </a:pPr>
            <a:r>
              <a:rPr lang="en-GB" sz="1400" dirty="0">
                <a:solidFill>
                  <a:srgbClr val="000000"/>
                </a:solidFill>
                <a:latin typeface="Calibri" panose="020F0502020204030204" pitchFamily="34" charset="0"/>
                <a:ea typeface="Calibri" panose="020F0502020204030204" pitchFamily="34" charset="0"/>
              </a:rPr>
              <a:t>This is an example of how primary care knowledge can be disseminated, and this course could be scaled up for greater impact. It also demonstrates AIC </a:t>
            </a:r>
            <a:r>
              <a:rPr lang="en-GB" sz="1400" dirty="0" err="1">
                <a:solidFill>
                  <a:srgbClr val="000000"/>
                </a:solidFill>
                <a:latin typeface="Calibri" panose="020F0502020204030204" pitchFamily="34" charset="0"/>
                <a:ea typeface="Calibri" panose="020F0502020204030204" pitchFamily="34" charset="0"/>
              </a:rPr>
              <a:t>Kijabe</a:t>
            </a:r>
            <a:r>
              <a:rPr lang="en-GB" sz="1400" dirty="0">
                <a:solidFill>
                  <a:srgbClr val="000000"/>
                </a:solidFill>
                <a:latin typeface="Calibri" panose="020F0502020204030204" pitchFamily="34" charset="0"/>
                <a:ea typeface="Calibri" panose="020F0502020204030204" pitchFamily="34" charset="0"/>
              </a:rPr>
              <a:t> Hospital’s leadership in the creation of strategic and visionary training programmes; providing opportunity for influence in this growing sphere, as well as a revenue stream for the hospital.</a:t>
            </a:r>
          </a:p>
          <a:p>
            <a:pPr>
              <a:buClr>
                <a:srgbClr val="4D83B7"/>
              </a:buClr>
              <a:buSzPct val="100000"/>
            </a:pPr>
            <a:endParaRPr lang="en-GB" sz="800" dirty="0">
              <a:solidFill>
                <a:srgbClr val="000000"/>
              </a:solidFill>
              <a:latin typeface="Calibri" panose="020F0502020204030204" pitchFamily="34" charset="0"/>
              <a:ea typeface="Calibri" panose="020F0502020204030204" pitchFamily="34" charset="0"/>
            </a:endParaRPr>
          </a:p>
          <a:p>
            <a:r>
              <a:rPr lang="en-GB" sz="1600" b="1" dirty="0">
                <a:solidFill>
                  <a:srgbClr val="11A4DD"/>
                </a:solidFill>
                <a:latin typeface="Poppins SemiBold" pitchFamily="2" charset="77"/>
                <a:cs typeface="Poppins SemiBold" pitchFamily="2" charset="77"/>
              </a:rPr>
              <a:t>References</a:t>
            </a:r>
          </a:p>
          <a:p>
            <a:pPr marL="180000" indent="-180000">
              <a:buFont typeface="+mj-lt"/>
              <a:buAutoNum type="arabicPeriod"/>
            </a:pPr>
            <a:r>
              <a:rPr lang="en-GB" sz="1000" dirty="0">
                <a:cs typeface="Calibri" panose="020F0502020204030204" pitchFamily="34" charset="0"/>
              </a:rPr>
              <a:t>NCD alliance https://</a:t>
            </a:r>
            <a:r>
              <a:rPr lang="en-GB" sz="1000" dirty="0" err="1">
                <a:cs typeface="Calibri" panose="020F0502020204030204" pitchFamily="34" charset="0"/>
              </a:rPr>
              <a:t>ncdalliance.org</a:t>
            </a:r>
            <a:r>
              <a:rPr lang="en-GB" sz="1000" dirty="0">
                <a:cs typeface="Calibri" panose="020F0502020204030204" pitchFamily="34" charset="0"/>
              </a:rPr>
              <a:t>/why-</a:t>
            </a:r>
            <a:r>
              <a:rPr lang="en-GB" sz="1000" dirty="0" err="1">
                <a:cs typeface="Calibri" panose="020F0502020204030204" pitchFamily="34" charset="0"/>
              </a:rPr>
              <a:t>ncds</a:t>
            </a:r>
            <a:r>
              <a:rPr lang="en-GB" sz="1000" dirty="0">
                <a:cs typeface="Calibri" panose="020F0502020204030204" pitchFamily="34" charset="0"/>
              </a:rPr>
              <a:t>/NCDs </a:t>
            </a:r>
          </a:p>
          <a:p>
            <a:pPr marL="180000" indent="-180000">
              <a:buFont typeface="+mj-lt"/>
              <a:buAutoNum type="arabicPeriod"/>
            </a:pPr>
            <a:r>
              <a:rPr lang="en-GB" sz="1000" dirty="0">
                <a:cs typeface="Calibri" panose="020F0502020204030204" pitchFamily="34" charset="0"/>
              </a:rPr>
              <a:t>World Health Organization https://</a:t>
            </a:r>
            <a:r>
              <a:rPr lang="en-GB" sz="1000" dirty="0" err="1">
                <a:cs typeface="Calibri" panose="020F0502020204030204" pitchFamily="34" charset="0"/>
              </a:rPr>
              <a:t>www.who.int</a:t>
            </a:r>
            <a:r>
              <a:rPr lang="en-GB" sz="1000" dirty="0">
                <a:cs typeface="Calibri" panose="020F0502020204030204" pitchFamily="34" charset="0"/>
              </a:rPr>
              <a:t>/news-room/fact-sheets/detail/noncommunicable-diseases </a:t>
            </a:r>
          </a:p>
          <a:p>
            <a:pPr marL="180000" indent="-180000">
              <a:buFont typeface="+mj-lt"/>
              <a:buAutoNum type="arabicPeriod"/>
            </a:pPr>
            <a:r>
              <a:rPr lang="en-GB" sz="1000" b="0" i="0" u="none" strike="noStrike" dirty="0">
                <a:solidFill>
                  <a:srgbClr val="333333"/>
                </a:solidFill>
                <a:effectLst/>
              </a:rPr>
              <a:t>Kenya National Strategy for the Prevention and Control of Non-Communicable Diseases. </a:t>
            </a:r>
            <a:r>
              <a:rPr lang="en-GB" sz="1000" b="0" i="0" u="none" strike="noStrike" dirty="0" err="1">
                <a:solidFill>
                  <a:srgbClr val="333333"/>
                </a:solidFill>
                <a:effectLst/>
              </a:rPr>
              <a:t>Nairobi,Kenya</a:t>
            </a:r>
            <a:r>
              <a:rPr lang="en-GB" sz="1000" b="0" i="0" u="none" strike="noStrike" dirty="0">
                <a:solidFill>
                  <a:srgbClr val="333333"/>
                </a:solidFill>
                <a:effectLst/>
              </a:rPr>
              <a:t>; 2015</a:t>
            </a:r>
          </a:p>
          <a:p>
            <a:pPr marL="180000" indent="-180000">
              <a:buFont typeface="+mj-lt"/>
              <a:buAutoNum type="arabicPeriod"/>
            </a:pPr>
            <a:r>
              <a:rPr lang="en-GB" sz="1000" b="0" i="0" u="none" strike="noStrike" dirty="0">
                <a:solidFill>
                  <a:srgbClr val="333333"/>
                </a:solidFill>
                <a:effectLst/>
              </a:rPr>
              <a:t>Ministry of Health—Republic of Kenya. National Strategic Plan for the Prevention and Control of Non-Communicable Diseases 2021/22–2025/26. Nairobi, Kenya; 2021</a:t>
            </a:r>
          </a:p>
          <a:p>
            <a:pPr marL="180000" indent="-180000">
              <a:buFont typeface="+mj-lt"/>
              <a:buAutoNum type="arabicPeriod"/>
            </a:pPr>
            <a:r>
              <a:rPr lang="en-GB" sz="1000" b="0" i="0" u="none" strike="noStrike" dirty="0">
                <a:effectLst/>
                <a:cs typeface="Calibri" panose="020F0502020204030204" pitchFamily="34" charset="0"/>
              </a:rPr>
              <a:t>Nairobi123, CC BY-SA 3.0, via Wikimedia Commons</a:t>
            </a:r>
          </a:p>
          <a:p>
            <a:pPr>
              <a:buClr>
                <a:srgbClr val="4D83B7"/>
              </a:buClr>
              <a:buSzPct val="100000"/>
            </a:pPr>
            <a:endParaRPr lang="en-GB" sz="700" dirty="0">
              <a:solidFill>
                <a:srgbClr val="000000"/>
              </a:solidFill>
              <a:ea typeface="Calibri" panose="020F0502020204030204" pitchFamily="34" charset="0"/>
            </a:endParaRPr>
          </a:p>
          <a:p>
            <a:pPr>
              <a:buClr>
                <a:srgbClr val="4D83B7"/>
              </a:buClr>
              <a:buSzPct val="100000"/>
            </a:pPr>
            <a:r>
              <a:rPr lang="en-GB" sz="1000" dirty="0">
                <a:solidFill>
                  <a:srgbClr val="000000"/>
                </a:solidFill>
                <a:ea typeface="Calibri" panose="020F0502020204030204" pitchFamily="34" charset="0"/>
              </a:rPr>
              <a:t>Source of funding: none</a:t>
            </a:r>
          </a:p>
        </p:txBody>
      </p:sp>
      <p:pic>
        <p:nvPicPr>
          <p:cNvPr id="4" name="Picture 3" descr="logo.png"/>
          <p:cNvPicPr>
            <a:picLocks noChangeAspect="1"/>
          </p:cNvPicPr>
          <p:nvPr/>
        </p:nvPicPr>
        <p:blipFill>
          <a:blip r:embed="rId5"/>
          <a:srcRect/>
          <a:stretch>
            <a:fillRect/>
          </a:stretch>
        </p:blipFill>
        <p:spPr bwMode="auto">
          <a:xfrm>
            <a:off x="12352646" y="286222"/>
            <a:ext cx="2092929" cy="952471"/>
          </a:xfrm>
          <a:prstGeom prst="rect">
            <a:avLst/>
          </a:prstGeom>
          <a:noFill/>
          <a:ln w="9525">
            <a:noFill/>
            <a:miter lim="800000"/>
            <a:headEnd/>
            <a:tailEnd/>
          </a:ln>
        </p:spPr>
      </p:pic>
      <p:pic>
        <p:nvPicPr>
          <p:cNvPr id="16" name="Picture 15" descr="A screenshot of a computer&#10;&#10;AI-generated content may be incorrect.">
            <a:extLst>
              <a:ext uri="{FF2B5EF4-FFF2-40B4-BE49-F238E27FC236}">
                <a16:creationId xmlns:a16="http://schemas.microsoft.com/office/drawing/2014/main" id="{2A620766-18C9-6DE0-EA47-BE2EA71B59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366" y="5618221"/>
            <a:ext cx="2490585" cy="1556616"/>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20" name="Picture 19" descr="A screenshot of a medical information&#10;&#10;Description automatically generated">
            <a:extLst>
              <a:ext uri="{FF2B5EF4-FFF2-40B4-BE49-F238E27FC236}">
                <a16:creationId xmlns:a16="http://schemas.microsoft.com/office/drawing/2014/main" id="{34C15DC5-9612-6082-C66D-F8076E123C9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0986749">
            <a:off x="334096" y="8564447"/>
            <a:ext cx="1069636" cy="1501466"/>
          </a:xfrm>
          <a:prstGeom prst="rect">
            <a:avLst/>
          </a:prstGeom>
          <a:ln w="3175">
            <a:solidFill>
              <a:schemeClr val="tx1">
                <a:lumMod val="50000"/>
                <a:lumOff val="50000"/>
              </a:schemeClr>
            </a:solidFill>
          </a:ln>
          <a:effectLst>
            <a:outerShdw blurRad="50800" dist="38100" dir="2700000" algn="tl" rotWithShape="0">
              <a:prstClr val="black">
                <a:alpha val="40000"/>
              </a:prstClr>
            </a:outerShdw>
          </a:effectLst>
        </p:spPr>
      </p:pic>
      <p:pic>
        <p:nvPicPr>
          <p:cNvPr id="19" name="Content Placeholder 8" descr="A close-up of a document&#10;&#10;Description automatically generated">
            <a:extLst>
              <a:ext uri="{FF2B5EF4-FFF2-40B4-BE49-F238E27FC236}">
                <a16:creationId xmlns:a16="http://schemas.microsoft.com/office/drawing/2014/main" id="{F44B1FB8-2043-7C32-25F0-B7757E3FEFE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301566">
            <a:off x="1362523" y="8325312"/>
            <a:ext cx="1085308" cy="145581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EF79DF6E-0A83-1AA7-46F4-68F314E7CF33}"/>
              </a:ext>
            </a:extLst>
          </p:cNvPr>
          <p:cNvPicPr>
            <a:picLocks noChangeAspect="1"/>
          </p:cNvPicPr>
          <p:nvPr/>
        </p:nvPicPr>
        <p:blipFill>
          <a:blip r:embed="rId9"/>
          <a:stretch>
            <a:fillRect/>
          </a:stretch>
        </p:blipFill>
        <p:spPr>
          <a:xfrm rot="590673">
            <a:off x="2400553" y="8534757"/>
            <a:ext cx="1121316" cy="1586803"/>
          </a:xfrm>
          <a:prstGeom prst="rect">
            <a:avLst/>
          </a:prstGeom>
          <a:solidFill>
            <a:schemeClr val="bg1"/>
          </a:solidFill>
          <a:ln>
            <a:solidFill>
              <a:schemeClr val="tx1">
                <a:lumMod val="50000"/>
                <a:lumOff val="50000"/>
              </a:schemeClr>
            </a:solidFill>
          </a:ln>
          <a:effectLst>
            <a:outerShdw blurRad="50800" dist="38100" dir="2700000" algn="tl" rotWithShape="0">
              <a:prstClr val="black">
                <a:alpha val="40000"/>
              </a:prstClr>
            </a:outerShdw>
          </a:effectLst>
        </p:spPr>
      </p:pic>
      <p:pic>
        <p:nvPicPr>
          <p:cNvPr id="23" name="Picture 22" descr="A group of men standing next to a glass roof&#10;&#10;Description automatically generated">
            <a:extLst>
              <a:ext uri="{FF2B5EF4-FFF2-40B4-BE49-F238E27FC236}">
                <a16:creationId xmlns:a16="http://schemas.microsoft.com/office/drawing/2014/main" id="{94204100-6C47-7543-5252-CABBF9C9B8BF}"/>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b="-2"/>
          <a:stretch/>
        </p:blipFill>
        <p:spPr>
          <a:xfrm>
            <a:off x="5141083" y="6242966"/>
            <a:ext cx="1209997" cy="1361601"/>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cxnSp>
        <p:nvCxnSpPr>
          <p:cNvPr id="7" name="Straight Connector 6">
            <a:extLst>
              <a:ext uri="{FF2B5EF4-FFF2-40B4-BE49-F238E27FC236}">
                <a16:creationId xmlns:a16="http://schemas.microsoft.com/office/drawing/2014/main" id="{86ED4396-7A89-3FE5-921F-B759C243380B}"/>
              </a:ext>
            </a:extLst>
          </p:cNvPr>
          <p:cNvCxnSpPr/>
          <p:nvPr/>
        </p:nvCxnSpPr>
        <p:spPr>
          <a:xfrm>
            <a:off x="3832821" y="1617231"/>
            <a:ext cx="0" cy="8640000"/>
          </a:xfrm>
          <a:prstGeom prst="line">
            <a:avLst/>
          </a:prstGeom>
          <a:ln w="9525">
            <a:solidFill>
              <a:srgbClr val="11A4D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FAF6CC-42C1-C907-71CC-33454056A213}"/>
              </a:ext>
            </a:extLst>
          </p:cNvPr>
          <p:cNvCxnSpPr/>
          <p:nvPr/>
        </p:nvCxnSpPr>
        <p:spPr>
          <a:xfrm>
            <a:off x="7559675" y="1617231"/>
            <a:ext cx="0" cy="8640000"/>
          </a:xfrm>
          <a:prstGeom prst="line">
            <a:avLst/>
          </a:prstGeom>
          <a:ln w="9525">
            <a:solidFill>
              <a:srgbClr val="11A4D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77FE9D-07F7-8069-8E94-A7375FA15345}"/>
              </a:ext>
            </a:extLst>
          </p:cNvPr>
          <p:cNvCxnSpPr/>
          <p:nvPr/>
        </p:nvCxnSpPr>
        <p:spPr>
          <a:xfrm>
            <a:off x="11226351" y="1611161"/>
            <a:ext cx="0" cy="8640000"/>
          </a:xfrm>
          <a:prstGeom prst="line">
            <a:avLst/>
          </a:prstGeom>
          <a:ln w="9525">
            <a:solidFill>
              <a:srgbClr val="11A4DD"/>
            </a:solidFill>
          </a:ln>
        </p:spPr>
        <p:style>
          <a:lnRef idx="1">
            <a:schemeClr val="accent1"/>
          </a:lnRef>
          <a:fillRef idx="0">
            <a:schemeClr val="accent1"/>
          </a:fillRef>
          <a:effectRef idx="0">
            <a:schemeClr val="accent1"/>
          </a:effectRef>
          <a:fontRef idx="minor">
            <a:schemeClr val="tx1"/>
          </a:fontRef>
        </p:style>
      </p:cxnSp>
      <p:pic>
        <p:nvPicPr>
          <p:cNvPr id="5" name="Picture 4" descr="A person putting on a foot&#10;&#10;AI-generated content may be incorrect.">
            <a:extLst>
              <a:ext uri="{FF2B5EF4-FFF2-40B4-BE49-F238E27FC236}">
                <a16:creationId xmlns:a16="http://schemas.microsoft.com/office/drawing/2014/main" id="{9A63BA91-FEDE-BC11-3DEF-4EB99103877E}"/>
              </a:ext>
            </a:extLst>
          </p:cNvPr>
          <p:cNvPicPr>
            <a:picLocks noChangeAspect="1"/>
          </p:cNvPicPr>
          <p:nvPr/>
        </p:nvPicPr>
        <p:blipFill>
          <a:blip r:embed="rId11">
            <a:extLst>
              <a:ext uri="{28A0092B-C50C-407E-A947-70E740481C1C}">
                <a14:useLocalDpi xmlns:a14="http://schemas.microsoft.com/office/drawing/2010/main" val="0"/>
              </a:ext>
            </a:extLst>
          </a:blip>
          <a:srcRect l="29170" t="2003" r="29296" b="1525"/>
          <a:stretch/>
        </p:blipFill>
        <p:spPr>
          <a:xfrm rot="534540">
            <a:off x="10066630" y="1743919"/>
            <a:ext cx="1087875" cy="1579241"/>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2" name="Picture 11" descr="A group of people holding papers&#10;&#10;AI-generated content may be incorrect.">
            <a:extLst>
              <a:ext uri="{FF2B5EF4-FFF2-40B4-BE49-F238E27FC236}">
                <a16:creationId xmlns:a16="http://schemas.microsoft.com/office/drawing/2014/main" id="{B6DB0BE6-9FE1-F008-0E3B-7AE7CD9562C6}"/>
              </a:ext>
            </a:extLst>
          </p:cNvPr>
          <p:cNvPicPr>
            <a:picLocks noChangeAspect="1"/>
          </p:cNvPicPr>
          <p:nvPr/>
        </p:nvPicPr>
        <p:blipFill>
          <a:blip r:embed="rId12">
            <a:extLst>
              <a:ext uri="{28A0092B-C50C-407E-A947-70E740481C1C}">
                <a14:useLocalDpi xmlns:a14="http://schemas.microsoft.com/office/drawing/2010/main" val="0"/>
              </a:ext>
            </a:extLst>
          </a:blip>
          <a:srcRect t="20702"/>
          <a:stretch/>
        </p:blipFill>
        <p:spPr>
          <a:xfrm rot="21405836">
            <a:off x="11402648" y="4185333"/>
            <a:ext cx="2276177" cy="1203305"/>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26" name="Picture 25" descr="A group of people sitting in a circle&#10;&#10;Description automatically generated">
            <a:extLst>
              <a:ext uri="{FF2B5EF4-FFF2-40B4-BE49-F238E27FC236}">
                <a16:creationId xmlns:a16="http://schemas.microsoft.com/office/drawing/2014/main" id="{6FB70DC3-A728-553B-131F-D5300EADA17E}"/>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rot="350464">
            <a:off x="6193461" y="6710098"/>
            <a:ext cx="1236780" cy="159584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7" name="Picture 16" descr="A group of people posing for a photo&#10;&#10;AI-generated content may be incorrect.">
            <a:extLst>
              <a:ext uri="{FF2B5EF4-FFF2-40B4-BE49-F238E27FC236}">
                <a16:creationId xmlns:a16="http://schemas.microsoft.com/office/drawing/2014/main" id="{736D29B3-E69E-5538-BFAA-77D9D472D99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28019">
            <a:off x="12780585" y="5094103"/>
            <a:ext cx="2184299" cy="975653"/>
          </a:xfrm>
          <a:prstGeom prst="rect">
            <a:avLst/>
          </a:prstGeom>
          <a:ln>
            <a:solidFill>
              <a:schemeClr val="bg2">
                <a:lumMod val="75000"/>
              </a:schemeClr>
            </a:solidFill>
          </a:ln>
          <a:effectLst>
            <a:outerShdw blurRad="50800" dist="38100" dir="2700000" algn="tl" rotWithShape="0">
              <a:prstClr val="black">
                <a:alpha val="40000"/>
              </a:prstClr>
            </a:outerShdw>
          </a:effectLst>
        </p:spPr>
      </p:pic>
      <p:pic>
        <p:nvPicPr>
          <p:cNvPr id="27" name="Picture 26" descr="logo.png">
            <a:extLst>
              <a:ext uri="{FF2B5EF4-FFF2-40B4-BE49-F238E27FC236}">
                <a16:creationId xmlns:a16="http://schemas.microsoft.com/office/drawing/2014/main" id="{2BFD6039-8CA5-2AF6-2D4E-7109CBC20EE7}"/>
              </a:ext>
            </a:extLst>
          </p:cNvPr>
          <p:cNvPicPr>
            <a:picLocks noChangeAspect="1"/>
          </p:cNvPicPr>
          <p:nvPr/>
        </p:nvPicPr>
        <p:blipFill>
          <a:blip r:embed="rId5"/>
          <a:srcRect/>
          <a:stretch>
            <a:fillRect/>
          </a:stretch>
        </p:blipFill>
        <p:spPr bwMode="auto">
          <a:xfrm>
            <a:off x="673775" y="336481"/>
            <a:ext cx="2092929" cy="952471"/>
          </a:xfrm>
          <a:prstGeom prst="rect">
            <a:avLst/>
          </a:prstGeom>
          <a:noFill/>
          <a:ln w="9525">
            <a:noFill/>
            <a:miter lim="800000"/>
            <a:headEnd/>
            <a:tailEnd/>
          </a:ln>
        </p:spPr>
      </p:pic>
      <p:pic>
        <p:nvPicPr>
          <p:cNvPr id="30" name="Picture 29" descr="A screenshot of a map&#10;&#10;AI-generated content may be incorrect.">
            <a:extLst>
              <a:ext uri="{FF2B5EF4-FFF2-40B4-BE49-F238E27FC236}">
                <a16:creationId xmlns:a16="http://schemas.microsoft.com/office/drawing/2014/main" id="{2CBACDD3-4642-A652-884A-455428569E8C}"/>
              </a:ext>
            </a:extLst>
          </p:cNvPr>
          <p:cNvPicPr>
            <a:picLocks noChangeAspect="1"/>
          </p:cNvPicPr>
          <p:nvPr/>
        </p:nvPicPr>
        <p:blipFill>
          <a:blip r:embed="rId15">
            <a:extLst>
              <a:ext uri="{28A0092B-C50C-407E-A947-70E740481C1C}">
                <a14:useLocalDpi xmlns:a14="http://schemas.microsoft.com/office/drawing/2010/main" val="0"/>
              </a:ext>
            </a:extLst>
          </a:blip>
          <a:srcRect l="11110" t="24045" r="49654" b="4967"/>
          <a:stretch/>
        </p:blipFill>
        <p:spPr>
          <a:xfrm>
            <a:off x="8742313" y="6783593"/>
            <a:ext cx="2158593" cy="2440894"/>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ED93A8BA-DE78-3191-B998-4DCB0F4B94BF}"/>
              </a:ext>
            </a:extLst>
          </p:cNvPr>
          <p:cNvSpPr txBox="1"/>
          <p:nvPr/>
        </p:nvSpPr>
        <p:spPr>
          <a:xfrm>
            <a:off x="8707478" y="8738270"/>
            <a:ext cx="1308486" cy="338554"/>
          </a:xfrm>
          <a:prstGeom prst="rect">
            <a:avLst/>
          </a:prstGeom>
          <a:noFill/>
        </p:spPr>
        <p:txBody>
          <a:bodyPr wrap="square" rtlCol="0">
            <a:spAutoFit/>
          </a:bodyPr>
          <a:lstStyle/>
          <a:p>
            <a:r>
              <a:rPr lang="en-GB" sz="800" i="1" dirty="0">
                <a:solidFill>
                  <a:schemeClr val="tx1">
                    <a:lumMod val="65000"/>
                    <a:lumOff val="35000"/>
                  </a:schemeClr>
                </a:solidFill>
                <a:ea typeface="Calibri" panose="020F0502020204030204" pitchFamily="34" charset="0"/>
              </a:rPr>
              <a:t>Map showing where trainees have come from</a:t>
            </a:r>
          </a:p>
        </p:txBody>
      </p:sp>
    </p:spTree>
    <p:extLst>
      <p:ext uri="{BB962C8B-B14F-4D97-AF65-F5344CB8AC3E}">
        <p14:creationId xmlns:p14="http://schemas.microsoft.com/office/powerpoint/2010/main" val="315666286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6787</TotalTime>
  <Words>786</Words>
  <Application>Microsoft Macintosh PowerPoint</Application>
  <PresentationFormat>Custom</PresentationFormat>
  <Paragraphs>92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Calibri Light</vt:lpstr>
      <vt:lpstr>Poppins SemiBold</vt:lpstr>
      <vt:lpstr>Wingdings</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Linley, Katy</cp:lastModifiedBy>
  <cp:revision>18</cp:revision>
  <cp:lastPrinted>2025-03-13T13:43:22Z</cp:lastPrinted>
  <dcterms:created xsi:type="dcterms:W3CDTF">2022-03-21T15:09:18Z</dcterms:created>
  <dcterms:modified xsi:type="dcterms:W3CDTF">2025-03-14T15:14:04Z</dcterms:modified>
</cp:coreProperties>
</file>